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6" r:id="rId2"/>
    <p:sldId id="434" r:id="rId3"/>
    <p:sldId id="466" r:id="rId4"/>
    <p:sldId id="519" r:id="rId5"/>
    <p:sldId id="520" r:id="rId6"/>
    <p:sldId id="518" r:id="rId7"/>
    <p:sldId id="477" r:id="rId8"/>
    <p:sldId id="479" r:id="rId9"/>
    <p:sldId id="471" r:id="rId10"/>
    <p:sldId id="456" r:id="rId11"/>
    <p:sldId id="426" r:id="rId12"/>
    <p:sldId id="515" r:id="rId13"/>
    <p:sldId id="516" r:id="rId14"/>
    <p:sldId id="517" r:id="rId15"/>
    <p:sldId id="514" r:id="rId16"/>
    <p:sldId id="472" r:id="rId17"/>
    <p:sldId id="512" r:id="rId18"/>
    <p:sldId id="473" r:id="rId19"/>
    <p:sldId id="513" r:id="rId20"/>
    <p:sldId id="475" r:id="rId21"/>
    <p:sldId id="476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56F0"/>
    <a:srgbClr val="0336F0"/>
    <a:srgbClr val="5A7AEE"/>
    <a:srgbClr val="D1D9E8"/>
    <a:srgbClr val="EAE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31348"/>
    <p:restoredTop sz="96301"/>
  </p:normalViewPr>
  <p:slideViewPr>
    <p:cSldViewPr>
      <p:cViewPr varScale="1">
        <p:scale>
          <a:sx n="108" d="100"/>
          <a:sy n="108" d="100"/>
        </p:scale>
        <p:origin x="1296" y="4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6" d="100"/>
          <a:sy n="96" d="100"/>
        </p:scale>
        <p:origin x="4328" y="17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AD1CCD7-09EE-2B45-9FE7-39CE62CF1BF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55B23E1-062D-6149-9A94-ABF4AC0E3DD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0B15EC9-7E88-DA40-BFD5-38375240928C}" type="datetimeFigureOut">
              <a:rPr lang="en-US"/>
              <a:pPr>
                <a:defRPr/>
              </a:pPr>
              <a:t>3/12/25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7A6D224C-4918-CF43-89F9-8E1F9B58984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9ACC22B-1280-EF48-BDCD-9E7275DA18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2715DA-E430-AA4A-8063-AE07F4BE2D2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3AF120-877D-9044-AEFA-F63BA1CE8D3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FC1886C-CBA7-7E43-BB98-12331ED8AF4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>
            <a:extLst>
              <a:ext uri="{FF2B5EF4-FFF2-40B4-BE49-F238E27FC236}">
                <a16:creationId xmlns:a16="http://schemas.microsoft.com/office/drawing/2014/main" id="{2DA64BF8-25FD-5642-8951-0879CB408BE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2" name="Notes Placeholder 2">
            <a:extLst>
              <a:ext uri="{FF2B5EF4-FFF2-40B4-BE49-F238E27FC236}">
                <a16:creationId xmlns:a16="http://schemas.microsoft.com/office/drawing/2014/main" id="{FA09123A-8E63-FD4D-BEF2-F5DC9F7130E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  <p:sp>
        <p:nvSpPr>
          <p:cNvPr id="15363" name="Slide Number Placeholder 3">
            <a:extLst>
              <a:ext uri="{FF2B5EF4-FFF2-40B4-BE49-F238E27FC236}">
                <a16:creationId xmlns:a16="http://schemas.microsoft.com/office/drawing/2014/main" id="{79A73DDD-1F50-9A41-AC83-CB35B12B83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2EBA0EB-95D4-C54A-8BE3-21F1BBBD7A2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C1886C-CBA7-7E43-BB98-12331ED8AF43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0766620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C1886C-CBA7-7E43-BB98-12331ED8AF43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12763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C1886C-CBA7-7E43-BB98-12331ED8AF43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436510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C1886C-CBA7-7E43-BB98-12331ED8AF43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261690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C1886C-CBA7-7E43-BB98-12331ED8AF43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01541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C1886C-CBA7-7E43-BB98-12331ED8AF43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619486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C1886C-CBA7-7E43-BB98-12331ED8AF43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063182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C1886C-CBA7-7E43-BB98-12331ED8AF43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73734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C1886C-CBA7-7E43-BB98-12331ED8AF43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534293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C1886C-CBA7-7E43-BB98-12331ED8AF43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1918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C1886C-CBA7-7E43-BB98-12331ED8AF43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328906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C1886C-CBA7-7E43-BB98-12331ED8AF43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2330043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C1886C-CBA7-7E43-BB98-12331ED8AF43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05299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* simple model can provide some deep insights</a:t>
            </a:r>
          </a:p>
          <a:p>
            <a:endParaRPr lang="en-US" dirty="0"/>
          </a:p>
          <a:p>
            <a:r>
              <a:rPr lang="en-US" dirty="0"/>
              <a:t>Marketing “pitch” about the pivot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C1886C-CBA7-7E43-BB98-12331ED8AF43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7191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B8CAE1-E671-0BC8-A5B0-94CABEDC53B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85888DA9-DE57-EED4-0AB6-CF086EF309F9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2917924-63E2-3B61-CD8C-CA8330E828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60174" y="4343400"/>
            <a:ext cx="5486400" cy="4114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622283-F907-1022-FFAB-185F4608CF4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C1886C-CBA7-7E43-BB98-12331ED8AF43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23842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A86721-C4AF-965C-87DD-666ACD9AE2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E7927D4-26B4-6F43-3144-6050636000E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1E9D0C43-8AA5-EAAF-6D00-44683ECEDD6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748C0CD-748B-6F81-67FC-EAE3A9E55C5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C1886C-CBA7-7E43-BB98-12331ED8AF43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27980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AB5001-7A3E-4891-E36F-52A1712D2E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A1412F34-AA03-3BBD-C2C3-CB677F18A8C8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0C8D77A-CF5F-FF18-8E53-102B71E7A8E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02FAD0-809D-D9E8-F69D-284EDB9A85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C1886C-CBA7-7E43-BB98-12331ED8AF43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0972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C1886C-CBA7-7E43-BB98-12331ED8AF43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69162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C1886C-CBA7-7E43-BB98-12331ED8AF43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21880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FC1886C-CBA7-7E43-BB98-12331ED8AF43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20787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B94AA-8796-5B42-9436-44C9D36F05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3E49F-41D8-714C-BB27-C6BE4533F4CF}" type="datetime1">
              <a:rPr lang="en-US" smtClean="0"/>
              <a:t>3/12/25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34C33E-F58E-BD46-910A-E5E4F177C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EEF5DE-AF5F-DE48-A5EC-46958B47A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F8762-4516-7F42-A2B2-943A2903DAF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9780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B2D99-2180-5647-B8FB-B106EB0DD5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8E619F-2CA3-4E4F-BBFC-E8A48B2EB51D}" type="datetime1">
              <a:rPr lang="en-US" smtClean="0"/>
              <a:t>3/12/25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EB11D-C9F1-5849-B3F6-FA8A0CE6F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D881A4-2809-4543-BE5E-F8784EF99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AB1D2-FE46-F04B-9F97-F4AA3FD774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1125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4311DB-8E2F-1243-8339-3306D1B8B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083D-A80A-404C-8D24-BB8D24383700}" type="datetime1">
              <a:rPr lang="en-US" smtClean="0"/>
              <a:t>3/12/25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57ADE0-6B8F-3342-999C-F63FCF84A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70B43-B88A-4149-B996-ED01719E8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B43F5-82B1-AE47-B859-631F89E3E5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187942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60FE518-6AA0-AE4B-AADC-829985294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57B38-9E5C-DA4D-BDD0-FD0D8223771D}" type="datetime1">
              <a:rPr lang="en-US" smtClean="0"/>
              <a:t>3/12/25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4528B96-F5FE-D847-B7A8-D03BE99E97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78DC199-E85D-0D4B-9F17-FAE77B0EF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E0D6D2-66E8-F54E-8C2D-237EFFFE9A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0451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856B40-10EC-3D4E-9F38-A567D91C9D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312F3-FC66-9F49-ADBC-3FA6E3E1E760}" type="datetime1">
              <a:rPr lang="en-US" smtClean="0"/>
              <a:t>3/12/25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E9AC52-3CFB-A744-BE60-F0AAE838B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7C59CE-1B5C-5644-88CB-C2CB7ED1BB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C2AA8C-4F3B-4640-BCF3-1CAC433A42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47749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98C10D5-FCCD-DE4E-BF0A-91EF35FF9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E3A22-B226-F24A-AABE-7BF500C94BA2}" type="datetime1">
              <a:rPr lang="en-US" smtClean="0"/>
              <a:t>3/12/25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65070E61-5165-B343-ABD0-A8660C290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658FB5-9EF0-A646-944E-8337C3688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235A5-2D5B-494B-8E03-02581484C5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1480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DB32D81E-9085-0C4D-A15B-12DE3FEA1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1E2F7-B138-CD4E-9E53-02408DE27FD0}" type="datetime1">
              <a:rPr lang="en-US" smtClean="0"/>
              <a:t>3/12/25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C9C2728C-19EF-E24C-A6A3-CE37F28F9C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DBBB375-3425-E44D-83BD-891465ED85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0563BD-26CF-AB40-B4AA-943C7C6152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696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AEC1C39-D70E-544C-A457-FC9B42B2A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D22546-B17A-5B45-92A9-19EA2C106011}" type="datetime1">
              <a:rPr lang="en-US" smtClean="0"/>
              <a:t>3/12/25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6DC02A2-9149-7646-88E1-47E2100DA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CA88D621-187B-E643-8D00-AEDEC6727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E0D80E-181E-3944-A835-58649CE17A4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4909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37043BB4-A7CC-8940-8A2E-7AB2474F3B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2374C-CC35-604C-B36E-CC1B7F4AE17C}" type="datetime1">
              <a:rPr lang="en-US" smtClean="0"/>
              <a:t>3/12/25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A1CC328-AF77-F540-8CC0-40E195D74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E766820-FF2B-F345-AF05-8D80536468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16789F-1865-2E43-B61B-A0A3625C6B8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1881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FB48061-B203-7A43-B664-0F5CDF41C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AF5F5-A820-DC4E-A8BB-18554BCD6598}" type="datetime1">
              <a:rPr lang="en-US" smtClean="0"/>
              <a:t>3/12/25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F70C2D7-3242-F242-A64E-C08965EB7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FDF3EE7-3D18-6C49-BCFC-EA15B5235C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C71E6B-F9E4-E64E-A206-72B2277C74D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93737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31B0FBD-3E89-194B-A40D-E3D0B9D30A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BEA94-7922-8349-9A37-FB023FC2DDE8}" type="datetime1">
              <a:rPr lang="en-US" smtClean="0"/>
              <a:t>3/12/25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2D0EDD0-A749-AC4B-945C-B10D10617E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7F7A83F-3EE9-9C45-AEE4-340004CF4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A570A7-C885-444E-8A9B-FE6C42C4D7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54141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6FCBCA6-132C-E047-93AB-DFA94BE540F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FD03D94A-1B35-5449-B8FD-E47BE0A9101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B1AA99-175F-C549-BF83-35D68BC89B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60C8D73-7FE7-454B-819B-D5207A973C13}" type="datetime1">
              <a:rPr lang="en-US" smtClean="0"/>
              <a:t>3/12/25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50265-5A82-E445-B88A-66D16495F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4DB78-34C6-A640-9E1E-B692AA6112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9F016A2-0CE9-564F-9248-045E2A80D4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0" r:id="rId1"/>
    <p:sldLayoutId id="214748395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BBC312-403B-7541-BACE-E2EAEF4334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185988"/>
            <a:ext cx="7772400" cy="1362075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dirty="0"/>
              <a:t>MODELING HOW INVESTMENT MANAGERS AND CLIENTS CAN WORK BETTER TOGETHER</a:t>
            </a:r>
            <a:br>
              <a:rPr lang="en-US" dirty="0"/>
            </a:br>
            <a:br>
              <a:rPr lang="en-US" dirty="0"/>
            </a:br>
            <a:br>
              <a:rPr lang="en-US" sz="3100" dirty="0">
                <a:latin typeface="Franklin Gothic Medium" pitchFamily="34" charset="0"/>
              </a:rPr>
            </a:br>
            <a:r>
              <a:rPr lang="en-US" sz="2200" dirty="0">
                <a:latin typeface="+mn-lt"/>
              </a:rPr>
              <a:t>QWAFAFEW BOSTON</a:t>
            </a:r>
            <a:br>
              <a:rPr lang="en-US" sz="2200" dirty="0">
                <a:latin typeface="+mn-lt"/>
              </a:rPr>
            </a:br>
            <a:r>
              <a:rPr lang="en-US" sz="2200" dirty="0">
                <a:latin typeface="+mn-lt"/>
              </a:rPr>
              <a:t>March 18, 2025</a:t>
            </a:r>
            <a:br>
              <a:rPr lang="en-US" sz="2200" dirty="0">
                <a:latin typeface="Franklin Gothic Medium" pitchFamily="34" charset="0"/>
              </a:rPr>
            </a:br>
            <a:br>
              <a:rPr lang="en-US" sz="2200" dirty="0">
                <a:latin typeface="Franklin Gothic Medium" pitchFamily="34" charset="0"/>
              </a:rPr>
            </a:br>
            <a:r>
              <a:rPr lang="en-US" sz="2200" b="0" dirty="0"/>
              <a:t>REFERENCE: </a:t>
            </a:r>
            <a:r>
              <a:rPr lang="en-US" sz="2200" b="0" i="1" dirty="0"/>
              <a:t>AGENT INVESTING: A CONSTRUCTIVE APPROACH, </a:t>
            </a:r>
            <a:r>
              <a:rPr lang="en-US" sz="2200" b="0" dirty="0"/>
              <a:t> WITH STEVE SATCHELL, JPM FEB 2025</a:t>
            </a:r>
            <a:br>
              <a:rPr lang="en-US" sz="2200" dirty="0">
                <a:latin typeface="Franklin Gothic Medium" pitchFamily="34" charset="0"/>
              </a:rPr>
            </a:br>
            <a:br>
              <a:rPr lang="en-US" sz="3100" dirty="0">
                <a:latin typeface="Franklin Gothic Medium" pitchFamily="34" charset="0"/>
              </a:rPr>
            </a:br>
            <a:br>
              <a:rPr lang="en-US" sz="3100" dirty="0">
                <a:latin typeface="Franklin Gothic Medium" pitchFamily="34" charset="0"/>
              </a:rPr>
            </a:br>
            <a:br>
              <a:rPr lang="en-US" sz="3100" dirty="0">
                <a:latin typeface="Franklin Gothic Medium" pitchFamily="34" charset="0"/>
              </a:rPr>
            </a:br>
            <a:endParaRPr lang="en-US" sz="2200" b="0" dirty="0">
              <a:latin typeface="+mn-lt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AAF28D-E059-6445-92A5-D504D48315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5800" y="685800"/>
            <a:ext cx="7772400" cy="15001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/>
              <a:t>Jarrod Wilcox, William </a:t>
            </a:r>
            <a:r>
              <a:rPr lang="en-US" sz="2400" dirty="0" err="1"/>
              <a:t>Zieff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64C3597-1C80-8ADE-4EAA-EEB262965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C2AA8C-4F3B-4640-BCF3-1CAC433A4272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DF6ECD-9783-9332-A7EB-B4A5677CFE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1B9CE1CD-AAE0-5378-77C9-C39824F648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9622416"/>
              </p:ext>
            </p:extLst>
          </p:nvPr>
        </p:nvGraphicFramePr>
        <p:xfrm>
          <a:off x="762000" y="1219202"/>
          <a:ext cx="7696196" cy="50450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3141">
                  <a:extLst>
                    <a:ext uri="{9D8B030D-6E8A-4147-A177-3AD203B41FA5}">
                      <a16:colId xmlns:a16="http://schemas.microsoft.com/office/drawing/2014/main" val="3798664907"/>
                    </a:ext>
                  </a:extLst>
                </a:gridCol>
                <a:gridCol w="1109644">
                  <a:extLst>
                    <a:ext uri="{9D8B030D-6E8A-4147-A177-3AD203B41FA5}">
                      <a16:colId xmlns:a16="http://schemas.microsoft.com/office/drawing/2014/main" val="3457619271"/>
                    </a:ext>
                  </a:extLst>
                </a:gridCol>
                <a:gridCol w="218903">
                  <a:extLst>
                    <a:ext uri="{9D8B030D-6E8A-4147-A177-3AD203B41FA5}">
                      <a16:colId xmlns:a16="http://schemas.microsoft.com/office/drawing/2014/main" val="1874173371"/>
                    </a:ext>
                  </a:extLst>
                </a:gridCol>
                <a:gridCol w="1109644">
                  <a:extLst>
                    <a:ext uri="{9D8B030D-6E8A-4147-A177-3AD203B41FA5}">
                      <a16:colId xmlns:a16="http://schemas.microsoft.com/office/drawing/2014/main" val="3858470691"/>
                    </a:ext>
                  </a:extLst>
                </a:gridCol>
                <a:gridCol w="1109644">
                  <a:extLst>
                    <a:ext uri="{9D8B030D-6E8A-4147-A177-3AD203B41FA5}">
                      <a16:colId xmlns:a16="http://schemas.microsoft.com/office/drawing/2014/main" val="2423959258"/>
                    </a:ext>
                  </a:extLst>
                </a:gridCol>
                <a:gridCol w="256072">
                  <a:extLst>
                    <a:ext uri="{9D8B030D-6E8A-4147-A177-3AD203B41FA5}">
                      <a16:colId xmlns:a16="http://schemas.microsoft.com/office/drawing/2014/main" val="2245503303"/>
                    </a:ext>
                  </a:extLst>
                </a:gridCol>
                <a:gridCol w="1109644">
                  <a:extLst>
                    <a:ext uri="{9D8B030D-6E8A-4147-A177-3AD203B41FA5}">
                      <a16:colId xmlns:a16="http://schemas.microsoft.com/office/drawing/2014/main" val="561518727"/>
                    </a:ext>
                  </a:extLst>
                </a:gridCol>
                <a:gridCol w="1109644">
                  <a:extLst>
                    <a:ext uri="{9D8B030D-6E8A-4147-A177-3AD203B41FA5}">
                      <a16:colId xmlns:a16="http://schemas.microsoft.com/office/drawing/2014/main" val="2042275643"/>
                    </a:ext>
                  </a:extLst>
                </a:gridCol>
                <a:gridCol w="1109644">
                  <a:extLst>
                    <a:ext uri="{9D8B030D-6E8A-4147-A177-3AD203B41FA5}">
                      <a16:colId xmlns:a16="http://schemas.microsoft.com/office/drawing/2014/main" val="3419970604"/>
                    </a:ext>
                  </a:extLst>
                </a:gridCol>
                <a:gridCol w="290216">
                  <a:extLst>
                    <a:ext uri="{9D8B030D-6E8A-4147-A177-3AD203B41FA5}">
                      <a16:colId xmlns:a16="http://schemas.microsoft.com/office/drawing/2014/main" val="1490647673"/>
                    </a:ext>
                  </a:extLst>
                </a:gridCol>
              </a:tblGrid>
              <a:tr h="458643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800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6849703"/>
                  </a:ext>
                </a:extLst>
              </a:tr>
              <a:tr h="458643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 algn="ctr">
                        <a:spcAft>
                          <a:spcPts val="1125"/>
                        </a:spcAft>
                      </a:pPr>
                      <a:r>
                        <a:rPr lang="en-US" sz="2400" baseline="0" dirty="0">
                          <a:effectLst/>
                        </a:rPr>
                        <a:t>MONTHLY TOTAL RETURN CHARACTERISTICS</a:t>
                      </a:r>
                      <a:endParaRPr lang="en-US" sz="24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94820"/>
                  </a:ext>
                </a:extLst>
              </a:tr>
              <a:tr h="458643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algn="ctr">
                        <a:spcAft>
                          <a:spcPts val="1125"/>
                        </a:spcAft>
                      </a:pPr>
                      <a:r>
                        <a:rPr lang="en-US" sz="2000" baseline="0" dirty="0">
                          <a:effectLst/>
                        </a:rPr>
                        <a:t>CORRELATIONS</a:t>
                      </a:r>
                      <a:endParaRPr lang="en-US" sz="20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25305139"/>
                  </a:ext>
                </a:extLst>
              </a:tr>
              <a:tr h="458643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125"/>
                        </a:spcAft>
                      </a:pPr>
                      <a:r>
                        <a:rPr lang="en-US" sz="1600" u="sng" baseline="0" dirty="0">
                          <a:effectLst/>
                        </a:rPr>
                        <a:t>ASSET</a:t>
                      </a:r>
                      <a:endParaRPr lang="en-US" sz="16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400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Aft>
                          <a:spcPts val="1125"/>
                        </a:spcAft>
                      </a:pPr>
                      <a:r>
                        <a:rPr lang="en-US" sz="1600" u="sng" baseline="0" dirty="0">
                          <a:effectLst/>
                        </a:rPr>
                        <a:t>MEAN</a:t>
                      </a:r>
                      <a:endParaRPr lang="en-US" sz="16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Aft>
                          <a:spcPts val="1125"/>
                        </a:spcAft>
                      </a:pPr>
                      <a:r>
                        <a:rPr lang="en-US" sz="1600" u="sng" baseline="0" dirty="0">
                          <a:effectLst/>
                        </a:rPr>
                        <a:t>STDEV</a:t>
                      </a:r>
                      <a:endParaRPr lang="en-US" sz="16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Aft>
                          <a:spcPts val="1125"/>
                        </a:spcAft>
                      </a:pPr>
                      <a:r>
                        <a:rPr lang="en-US" sz="1600" u="sng" baseline="0" dirty="0">
                          <a:effectLst/>
                        </a:rPr>
                        <a:t>STOCK*</a:t>
                      </a:r>
                      <a:endParaRPr lang="en-US" sz="16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Aft>
                          <a:spcPts val="1125"/>
                        </a:spcAft>
                      </a:pPr>
                      <a:r>
                        <a:rPr lang="en-US" sz="1600" u="sng" baseline="0" dirty="0">
                          <a:effectLst/>
                        </a:rPr>
                        <a:t>BOND*</a:t>
                      </a:r>
                      <a:endParaRPr lang="en-US" sz="16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Aft>
                          <a:spcPts val="1125"/>
                        </a:spcAft>
                      </a:pPr>
                      <a:r>
                        <a:rPr lang="en-US" sz="1600" u="sng" baseline="0" dirty="0">
                          <a:effectLst/>
                        </a:rPr>
                        <a:t>CASH**</a:t>
                      </a:r>
                      <a:endParaRPr lang="en-US" sz="16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9472685"/>
                  </a:ext>
                </a:extLst>
              </a:tr>
              <a:tr h="458643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125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STOCK*</a:t>
                      </a:r>
                      <a:endParaRPr lang="en-US" sz="16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Aft>
                          <a:spcPts val="1125"/>
                        </a:spcAft>
                      </a:pPr>
                      <a:r>
                        <a:rPr lang="en-US" sz="1400" b="1" i="0" baseline="0" dirty="0">
                          <a:effectLst/>
                        </a:rPr>
                        <a:t>0.0081</a:t>
                      </a:r>
                      <a:endParaRPr lang="en-US" sz="1400" b="1" i="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Aft>
                          <a:spcPts val="1125"/>
                        </a:spcAft>
                      </a:pPr>
                      <a:r>
                        <a:rPr lang="en-US" sz="1400" b="1" i="0" baseline="0" dirty="0">
                          <a:effectLst/>
                        </a:rPr>
                        <a:t>0.0406</a:t>
                      </a:r>
                      <a:endParaRPr lang="en-US" sz="1400" b="1" i="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400" b="1" i="0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Aft>
                          <a:spcPts val="1125"/>
                        </a:spcAft>
                      </a:pPr>
                      <a:r>
                        <a:rPr lang="en-US" sz="1400" b="1" i="0" baseline="0" dirty="0">
                          <a:effectLst/>
                        </a:rPr>
                        <a:t>1</a:t>
                      </a:r>
                      <a:endParaRPr lang="en-US" sz="1400" b="1" i="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Aft>
                          <a:spcPts val="1125"/>
                        </a:spcAft>
                      </a:pPr>
                      <a:r>
                        <a:rPr lang="en-US" sz="1400" b="1" i="0" baseline="0" dirty="0">
                          <a:effectLst/>
                        </a:rPr>
                        <a:t>0.04</a:t>
                      </a:r>
                      <a:endParaRPr lang="en-US" sz="1400" b="1" i="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Aft>
                          <a:spcPts val="1125"/>
                        </a:spcAft>
                      </a:pPr>
                      <a:r>
                        <a:rPr lang="en-US" sz="1400" b="1" i="0" baseline="0" dirty="0">
                          <a:effectLst/>
                        </a:rPr>
                        <a:t>-0.01</a:t>
                      </a:r>
                      <a:endParaRPr lang="en-US" sz="1400" b="1" i="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3899819"/>
                  </a:ext>
                </a:extLst>
              </a:tr>
              <a:tr h="458643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125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BOND*</a:t>
                      </a:r>
                      <a:endParaRPr lang="en-US" sz="16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Aft>
                          <a:spcPts val="1125"/>
                        </a:spcAft>
                      </a:pPr>
                      <a:r>
                        <a:rPr lang="en-US" sz="1400" b="1" i="0" baseline="0" dirty="0">
                          <a:effectLst/>
                        </a:rPr>
                        <a:t>0.0039</a:t>
                      </a:r>
                      <a:endParaRPr lang="en-US" sz="1400" b="1" i="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Aft>
                          <a:spcPts val="1125"/>
                        </a:spcAft>
                      </a:pPr>
                      <a:r>
                        <a:rPr lang="en-US" sz="1400" b="1" i="0" baseline="0">
                          <a:effectLst/>
                        </a:rPr>
                        <a:t>0.0127</a:t>
                      </a:r>
                      <a:endParaRPr lang="en-US" sz="1400" b="1" i="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400" b="1" i="0" baseline="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Aft>
                          <a:spcPts val="1125"/>
                        </a:spcAft>
                      </a:pPr>
                      <a:r>
                        <a:rPr lang="en-US" sz="1400" b="1" i="0" baseline="0">
                          <a:effectLst/>
                        </a:rPr>
                        <a:t>0.04</a:t>
                      </a:r>
                      <a:endParaRPr lang="en-US" sz="1400" b="1" i="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Aft>
                          <a:spcPts val="1125"/>
                        </a:spcAft>
                      </a:pPr>
                      <a:r>
                        <a:rPr lang="en-US" sz="1400" b="1" i="0" baseline="0" dirty="0">
                          <a:effectLst/>
                        </a:rPr>
                        <a:t>1</a:t>
                      </a:r>
                      <a:endParaRPr lang="en-US" sz="1400" b="1" i="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Aft>
                          <a:spcPts val="1125"/>
                        </a:spcAft>
                      </a:pPr>
                      <a:r>
                        <a:rPr lang="en-US" sz="1400" b="1" i="0" baseline="0" dirty="0">
                          <a:effectLst/>
                        </a:rPr>
                        <a:t>0.01</a:t>
                      </a:r>
                      <a:endParaRPr lang="en-US" sz="1400" b="1" i="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5933777"/>
                  </a:ext>
                </a:extLst>
              </a:tr>
              <a:tr h="458643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>
                        <a:spcAft>
                          <a:spcPts val="1125"/>
                        </a:spcAft>
                      </a:pPr>
                      <a:r>
                        <a:rPr lang="en-US" sz="1600" baseline="0" dirty="0">
                          <a:effectLst/>
                        </a:rPr>
                        <a:t>CASH**</a:t>
                      </a:r>
                      <a:endParaRPr lang="en-US" sz="16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00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Aft>
                          <a:spcPts val="1125"/>
                        </a:spcAft>
                      </a:pPr>
                      <a:r>
                        <a:rPr lang="en-US" sz="1400" b="1" i="0" baseline="0" dirty="0">
                          <a:effectLst/>
                        </a:rPr>
                        <a:t>0.0012</a:t>
                      </a:r>
                      <a:endParaRPr lang="en-US" sz="1400" b="1" i="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Aft>
                          <a:spcPts val="1125"/>
                        </a:spcAft>
                      </a:pPr>
                      <a:r>
                        <a:rPr lang="en-US" sz="1400" b="1" i="0" baseline="0">
                          <a:effectLst/>
                        </a:rPr>
                        <a:t>0.0026</a:t>
                      </a:r>
                      <a:endParaRPr lang="en-US" sz="1400" b="1" i="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400" b="1" i="0" baseline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Aft>
                          <a:spcPts val="1125"/>
                        </a:spcAft>
                      </a:pPr>
                      <a:r>
                        <a:rPr lang="en-US" sz="1400" b="1" i="0" baseline="0">
                          <a:effectLst/>
                        </a:rPr>
                        <a:t>-0.01</a:t>
                      </a:r>
                      <a:endParaRPr lang="en-US" sz="1400" b="1" i="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Aft>
                          <a:spcPts val="1125"/>
                        </a:spcAft>
                      </a:pPr>
                      <a:r>
                        <a:rPr lang="en-US" sz="1400" b="1" i="0" baseline="0">
                          <a:effectLst/>
                        </a:rPr>
                        <a:t>0.01</a:t>
                      </a:r>
                      <a:endParaRPr lang="en-US" sz="1400" b="1" i="0" baseline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Aft>
                          <a:spcPts val="1125"/>
                        </a:spcAft>
                      </a:pPr>
                      <a:r>
                        <a:rPr lang="en-US" sz="1400" b="1" i="0" baseline="0" dirty="0">
                          <a:effectLst/>
                        </a:rPr>
                        <a:t>1</a:t>
                      </a:r>
                      <a:endParaRPr lang="en-US" sz="1400" b="1" i="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72035489"/>
                  </a:ext>
                </a:extLst>
              </a:tr>
              <a:tr h="458643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0412178"/>
                  </a:ext>
                </a:extLst>
              </a:tr>
              <a:tr h="458643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>
                        <a:spcAft>
                          <a:spcPts val="1125"/>
                        </a:spcAft>
                      </a:pPr>
                      <a:r>
                        <a:rPr lang="en-US" sz="1400" baseline="0" dirty="0">
                          <a:effectLst/>
                        </a:rPr>
                        <a:t>* Source: Shiller [2023]</a:t>
                      </a:r>
                      <a:endParaRPr lang="en-US" sz="14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5055846"/>
                  </a:ext>
                </a:extLst>
              </a:tr>
              <a:tr h="458643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 gridSpan="8">
                  <a:txBody>
                    <a:bodyPr/>
                    <a:lstStyle/>
                    <a:p>
                      <a:pPr marL="0" marR="0">
                        <a:spcAft>
                          <a:spcPts val="1125"/>
                        </a:spcAft>
                      </a:pPr>
                      <a:r>
                        <a:rPr lang="en-US" sz="1400" baseline="0" dirty="0">
                          <a:effectLst/>
                        </a:rPr>
                        <a:t>** Proxy generated from return characteristics of VWSTX</a:t>
                      </a:r>
                      <a:endParaRPr lang="en-US" sz="1400" baseline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78218539"/>
                  </a:ext>
                </a:extLst>
              </a:tr>
              <a:tr h="458643"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09944094"/>
                  </a:ext>
                </a:extLst>
              </a:tr>
            </a:tbl>
          </a:graphicData>
        </a:graphic>
      </p:graphicFrame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C1751A-B3FC-8836-B67B-E6C1E77F74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E0D6D2-66E8-F54E-8C2D-237EFFFE9ABF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C4E37D8-0287-0252-6156-B06C3B75C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531" y="533400"/>
            <a:ext cx="8274269" cy="914400"/>
          </a:xfrm>
        </p:spPr>
        <p:txBody>
          <a:bodyPr/>
          <a:lstStyle/>
          <a:p>
            <a:r>
              <a:rPr lang="en-US" sz="2800" dirty="0"/>
              <a:t>Shiller Historical Data for Modeling Returns</a:t>
            </a:r>
            <a:br>
              <a:rPr lang="en-US" sz="3600" dirty="0"/>
            </a:br>
            <a:r>
              <a:rPr lang="en-US" sz="2400" dirty="0"/>
              <a:t>1,825 Observations and Estimates</a:t>
            </a:r>
          </a:p>
        </p:txBody>
      </p:sp>
    </p:spTree>
    <p:extLst>
      <p:ext uri="{BB962C8B-B14F-4D97-AF65-F5344CB8AC3E}">
        <p14:creationId xmlns:p14="http://schemas.microsoft.com/office/powerpoint/2010/main" val="2026650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36AFB-D594-CD06-FD6F-F8DB615430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Scenarios Presented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95F3B3B-DC1D-955D-2C1C-C3B186A65751}"/>
              </a:ext>
            </a:extLst>
          </p:cNvPr>
          <p:cNvSpPr txBox="1"/>
          <p:nvPr/>
        </p:nvSpPr>
        <p:spPr>
          <a:xfrm>
            <a:off x="3990710" y="5657022"/>
            <a:ext cx="403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D843DA1-F987-02BB-230D-B195072EE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E235A5-2D5B-494B-8E03-02581484C525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1862C654-D395-6D16-6512-0E82F2EFFCCC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4093339806"/>
              </p:ext>
            </p:extLst>
          </p:nvPr>
        </p:nvGraphicFramePr>
        <p:xfrm>
          <a:off x="761999" y="1417638"/>
          <a:ext cx="7848601" cy="456657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51213">
                  <a:extLst>
                    <a:ext uri="{9D8B030D-6E8A-4147-A177-3AD203B41FA5}">
                      <a16:colId xmlns:a16="http://schemas.microsoft.com/office/drawing/2014/main" val="3215426515"/>
                    </a:ext>
                  </a:extLst>
                </a:gridCol>
                <a:gridCol w="1199347">
                  <a:extLst>
                    <a:ext uri="{9D8B030D-6E8A-4147-A177-3AD203B41FA5}">
                      <a16:colId xmlns:a16="http://schemas.microsoft.com/office/drawing/2014/main" val="159629581"/>
                    </a:ext>
                  </a:extLst>
                </a:gridCol>
                <a:gridCol w="1199347">
                  <a:extLst>
                    <a:ext uri="{9D8B030D-6E8A-4147-A177-3AD203B41FA5}">
                      <a16:colId xmlns:a16="http://schemas.microsoft.com/office/drawing/2014/main" val="1545343799"/>
                    </a:ext>
                  </a:extLst>
                </a:gridCol>
                <a:gridCol w="1199347">
                  <a:extLst>
                    <a:ext uri="{9D8B030D-6E8A-4147-A177-3AD203B41FA5}">
                      <a16:colId xmlns:a16="http://schemas.microsoft.com/office/drawing/2014/main" val="3339437249"/>
                    </a:ext>
                  </a:extLst>
                </a:gridCol>
                <a:gridCol w="1199347">
                  <a:extLst>
                    <a:ext uri="{9D8B030D-6E8A-4147-A177-3AD203B41FA5}">
                      <a16:colId xmlns:a16="http://schemas.microsoft.com/office/drawing/2014/main" val="2798269641"/>
                    </a:ext>
                  </a:extLst>
                </a:gridCol>
              </a:tblGrid>
              <a:tr h="23552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 baseline="0" dirty="0">
                          <a:effectLst/>
                        </a:rPr>
                        <a:t>Fee</a:t>
                      </a:r>
                      <a:endParaRPr lang="en-US" sz="1600" b="1" i="0" u="sng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 baseline="0" dirty="0">
                          <a:effectLst/>
                        </a:rPr>
                        <a:t>Size</a:t>
                      </a:r>
                      <a:endParaRPr lang="en-US" sz="1600" b="1" i="0" u="sng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sng" strike="noStrike" baseline="0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Benchmark</a:t>
                      </a: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sng" strike="noStrike" baseline="0" dirty="0">
                          <a:effectLst/>
                        </a:rPr>
                        <a:t>Incentive</a:t>
                      </a:r>
                      <a:endParaRPr lang="en-US" sz="1600" b="1" i="0" u="sng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2254589200"/>
                  </a:ext>
                </a:extLst>
              </a:tr>
              <a:tr h="235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 baseline="0" dirty="0">
                          <a:effectLst/>
                        </a:rPr>
                        <a:t>Agent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1537932490"/>
                  </a:ext>
                </a:extLst>
              </a:tr>
              <a:tr h="235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 dirty="0">
                          <a:effectLst/>
                        </a:rPr>
                        <a:t>Social Utility Weight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0.5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0.5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0.5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 dirty="0">
                          <a:effectLst/>
                        </a:rPr>
                        <a:t>0.5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2141850673"/>
                  </a:ext>
                </a:extLst>
              </a:tr>
              <a:tr h="235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 dirty="0">
                          <a:effectLst/>
                        </a:rPr>
                        <a:t>Utility Function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 dirty="0">
                          <a:effectLst/>
                        </a:rPr>
                        <a:t>Isoelastic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Isoelastic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Isoelastic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 dirty="0">
                          <a:effectLst/>
                        </a:rPr>
                        <a:t>Isoelastic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4180367002"/>
                  </a:ext>
                </a:extLst>
              </a:tr>
              <a:tr h="235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 dirty="0">
                          <a:effectLst/>
                        </a:rPr>
                        <a:t>Risk Aversion L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4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4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4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 dirty="0">
                          <a:effectLst/>
                        </a:rPr>
                        <a:t>4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1503888361"/>
                  </a:ext>
                </a:extLst>
              </a:tr>
              <a:tr h="235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 dirty="0">
                          <a:effectLst/>
                        </a:rPr>
                        <a:t>Period Length (M's)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1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1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1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 dirty="0">
                          <a:effectLst/>
                        </a:rPr>
                        <a:t>3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713974065"/>
                  </a:ext>
                </a:extLst>
              </a:tr>
              <a:tr h="235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 dirty="0">
                          <a:effectLst/>
                        </a:rPr>
                        <a:t>Net Fee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baseline="0" dirty="0">
                          <a:effectLst/>
                        </a:rPr>
                        <a:t>0 to .0009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0.0004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0.0004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 dirty="0">
                          <a:effectLst/>
                        </a:rPr>
                        <a:t>0.0010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2437898231"/>
                  </a:ext>
                </a:extLst>
              </a:tr>
              <a:tr h="235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 dirty="0">
                          <a:effectLst/>
                        </a:rPr>
                        <a:t>Relative Agent Asset Size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0.1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baseline="0" dirty="0">
                          <a:effectLst/>
                        </a:rPr>
                        <a:t>1 to .001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baseline="0" dirty="0">
                          <a:effectLst/>
                        </a:rPr>
                        <a:t>1 to .001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baseline="0" dirty="0">
                          <a:effectLst/>
                        </a:rPr>
                        <a:t>10 to .001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1479048396"/>
                  </a:ext>
                </a:extLst>
              </a:tr>
              <a:tr h="235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 dirty="0">
                          <a:effectLst/>
                        </a:rPr>
                        <a:t>Forecast Fee Delta (M's /1%)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1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baseline="0" dirty="0">
                          <a:effectLst/>
                        </a:rPr>
                        <a:t>0,1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 dirty="0">
                          <a:effectLst/>
                        </a:rPr>
                        <a:t>1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 dirty="0">
                          <a:effectLst/>
                        </a:rPr>
                        <a:t>1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1650268888"/>
                  </a:ext>
                </a:extLst>
              </a:tr>
              <a:tr h="235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 dirty="0">
                          <a:effectLst/>
                        </a:rPr>
                        <a:t>Promise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0.005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0.004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0.004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 dirty="0">
                          <a:effectLst/>
                        </a:rPr>
                        <a:t>0.015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3661222228"/>
                  </a:ext>
                </a:extLst>
              </a:tr>
              <a:tr h="235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 dirty="0">
                          <a:effectLst/>
                        </a:rPr>
                        <a:t>Return Components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ABC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ABC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baseline="0" dirty="0">
                          <a:effectLst/>
                        </a:rPr>
                        <a:t>ABC, ABR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 dirty="0">
                          <a:effectLst/>
                        </a:rPr>
                        <a:t>ABCH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863825956"/>
                  </a:ext>
                </a:extLst>
              </a:tr>
              <a:tr h="235521">
                <a:tc>
                  <a:txBody>
                    <a:bodyPr/>
                    <a:lstStyle/>
                    <a:p>
                      <a:pPr algn="l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2729538411"/>
                  </a:ext>
                </a:extLst>
              </a:tr>
              <a:tr h="235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sng" strike="noStrike" baseline="0" dirty="0">
                          <a:effectLst/>
                        </a:rPr>
                        <a:t>Investor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3758952142"/>
                  </a:ext>
                </a:extLst>
              </a:tr>
              <a:tr h="235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>
                          <a:effectLst/>
                        </a:rPr>
                        <a:t>Social Utility Weight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0.5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0.5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0.5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 dirty="0">
                          <a:effectLst/>
                        </a:rPr>
                        <a:t>0.5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611274655"/>
                  </a:ext>
                </a:extLst>
              </a:tr>
              <a:tr h="235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>
                          <a:effectLst/>
                        </a:rPr>
                        <a:t>Utility Function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 dirty="0">
                          <a:effectLst/>
                        </a:rPr>
                        <a:t>Markowitz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Markowitz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Markowitz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 dirty="0">
                          <a:effectLst/>
                        </a:rPr>
                        <a:t>Exponential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4209206280"/>
                  </a:ext>
                </a:extLst>
              </a:tr>
              <a:tr h="235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>
                          <a:effectLst/>
                        </a:rPr>
                        <a:t>Risk Aversion L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4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3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3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 dirty="0">
                          <a:effectLst/>
                        </a:rPr>
                        <a:t>3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1142992619"/>
                  </a:ext>
                </a:extLst>
              </a:tr>
              <a:tr h="300426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>
                          <a:effectLst/>
                        </a:rPr>
                        <a:t>Period Length (M's)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1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1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1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 dirty="0">
                          <a:effectLst/>
                        </a:rPr>
                        <a:t>3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306186503"/>
                  </a:ext>
                </a:extLst>
              </a:tr>
              <a:tr h="23552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>
                          <a:effectLst/>
                        </a:rPr>
                        <a:t>Net Fee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b="1" i="0" u="none" strike="noStrike" baseline="0" dirty="0">
                          <a:effectLst/>
                        </a:rPr>
                        <a:t>0 to .0009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 dirty="0">
                          <a:effectLst/>
                        </a:rPr>
                        <a:t>0.0004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>
                          <a:effectLst/>
                        </a:rPr>
                        <a:t>0.0004</a:t>
                      </a:r>
                      <a:endParaRPr lang="en-US" sz="1600" b="0" i="0" u="none" strike="noStrike" baseline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600" u="none" strike="noStrike" baseline="0" dirty="0">
                          <a:effectLst/>
                        </a:rPr>
                        <a:t>0.0010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7110" marR="7110" marT="7110" marB="0" anchor="b"/>
                </a:tc>
                <a:extLst>
                  <a:ext uri="{0D108BD9-81ED-4DB2-BD59-A6C34878D82A}">
                    <a16:rowId xmlns:a16="http://schemas.microsoft.com/office/drawing/2014/main" val="1746545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71076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C9976F-5096-AEA1-EE6A-40EFE8DB32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27190B8-9227-EB9C-479B-CD05AEEF34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16789F-1865-2E43-B61B-A0A3625C6B86}" type="slidenum">
              <a:rPr lang="en-US" altLang="en-US" smtClean="0"/>
              <a:pPr>
                <a:defRPr/>
              </a:pPr>
              <a:t>12</a:t>
            </a:fld>
            <a:endParaRPr lang="en-US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5C1E3D-DEB4-1DF9-C0FF-0D7AD7F1BE67}"/>
              </a:ext>
            </a:extLst>
          </p:cNvPr>
          <p:cNvSpPr txBox="1"/>
          <p:nvPr/>
        </p:nvSpPr>
        <p:spPr>
          <a:xfrm>
            <a:off x="2286000" y="381000"/>
            <a:ext cx="4572000" cy="369332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Scenario: Fee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140212-46F1-1153-9BBE-D6EE96AF8C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1066800"/>
            <a:ext cx="7391400" cy="5095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595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D0EE3B-1469-D55F-B62A-F3B7FA4EDF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826B572-A2FE-B036-A45C-74563AD6DB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16789F-1865-2E43-B61B-A0A3625C6B86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975481-CAB4-4E2B-F706-6C6751CB6401}"/>
              </a:ext>
            </a:extLst>
          </p:cNvPr>
          <p:cNvSpPr txBox="1"/>
          <p:nvPr/>
        </p:nvSpPr>
        <p:spPr>
          <a:xfrm>
            <a:off x="2286000" y="381000"/>
            <a:ext cx="4572000" cy="369332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Scenario: Relative Agent Asset Size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8835DE4-F001-D7E0-0876-B048360311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990600"/>
            <a:ext cx="7391400" cy="5074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1611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F8FDA0-33A0-225F-4B2E-401E55311E7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56AEAA4-D991-3154-BC81-405054FB92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990600"/>
            <a:ext cx="7162800" cy="524256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E729C8C-DAD3-4A43-9476-8E6F2AEC3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16789F-1865-2E43-B61B-A0A3625C6B86}" type="slidenum">
              <a:rPr lang="en-US" altLang="en-US" smtClean="0"/>
              <a:pPr>
                <a:defRPr/>
              </a:pPr>
              <a:t>14</a:t>
            </a:fld>
            <a:endParaRPr lang="en-US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1B181E-9499-CE46-B2EE-AACF0A7DC961}"/>
              </a:ext>
            </a:extLst>
          </p:cNvPr>
          <p:cNvSpPr txBox="1"/>
          <p:nvPr/>
        </p:nvSpPr>
        <p:spPr>
          <a:xfrm>
            <a:off x="2286000" y="381000"/>
            <a:ext cx="4572000" cy="369332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Scenario: Fixed vs Dynamic Benchmark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46477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F84E26-494C-25E5-B5D7-954352B7DF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725CAA3-CD56-C069-15FB-915B516B4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16789F-1865-2E43-B61B-A0A3625C6B86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DD40B90-7B2B-5D69-8111-3EB2DBED26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1219200"/>
            <a:ext cx="7772400" cy="2396234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408F624A-B81B-E58B-55C7-E62E89C887CC}"/>
              </a:ext>
            </a:extLst>
          </p:cNvPr>
          <p:cNvSpPr txBox="1"/>
          <p:nvPr/>
        </p:nvSpPr>
        <p:spPr>
          <a:xfrm>
            <a:off x="2209800" y="381000"/>
            <a:ext cx="4572000" cy="369332"/>
          </a:xfrm>
          <a:prstGeom prst="rect">
            <a:avLst/>
          </a:prstGeom>
          <a:noFill/>
          <a:ln>
            <a:solidFill>
              <a:schemeClr val="accent1">
                <a:shade val="1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Scenario: Incentive Fee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00082DD-9340-7784-70E4-34FC829FAB26}"/>
              </a:ext>
            </a:extLst>
          </p:cNvPr>
          <p:cNvSpPr txBox="1"/>
          <p:nvPr/>
        </p:nvSpPr>
        <p:spPr>
          <a:xfrm>
            <a:off x="2286000" y="1066800"/>
            <a:ext cx="480060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rPr>
              <a:t>Stock Allocation by Agent Size with Incentive Fee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2DDFC34-F4B3-E5BF-B4C6-C078DDB8B9EC}"/>
              </a:ext>
            </a:extLst>
          </p:cNvPr>
          <p:cNvSpPr/>
          <p:nvPr/>
        </p:nvSpPr>
        <p:spPr>
          <a:xfrm>
            <a:off x="1842752" y="5688169"/>
            <a:ext cx="19050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rPr>
              <a:t>Agent Fail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D72E8A4B-FB23-A3E4-B8C8-0F9F6E3D5735}"/>
              </a:ext>
            </a:extLst>
          </p:cNvPr>
          <p:cNvSpPr/>
          <p:nvPr/>
        </p:nvSpPr>
        <p:spPr>
          <a:xfrm>
            <a:off x="3284202" y="5954869"/>
            <a:ext cx="3733800" cy="2286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i="1" dirty="0">
                <a:solidFill>
                  <a:schemeClr val="tx1">
                    <a:lumMod val="75000"/>
                    <a:lumOff val="25000"/>
                  </a:schemeClr>
                </a:solidFill>
                <a:latin typeface="Aptos" panose="020B0004020202020204" pitchFamily="34" charset="0"/>
              </a:rPr>
              <a:t>Investor Fail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48B4184-2EEB-6846-CBB9-084B3EFBB4EC}"/>
              </a:ext>
            </a:extLst>
          </p:cNvPr>
          <p:cNvSpPr/>
          <p:nvPr/>
        </p:nvSpPr>
        <p:spPr>
          <a:xfrm>
            <a:off x="1066800" y="3286258"/>
            <a:ext cx="7010400" cy="2951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18C8CE0-3F3B-A52E-B3A8-0ED306C3674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5926" y="3201444"/>
            <a:ext cx="7772400" cy="2423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2085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07BAFF-B8BA-BD9D-B7C7-1EEF3584BB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40F65-3FE9-AE8B-C896-EA252294DC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7924800" cy="533400"/>
          </a:xfrm>
        </p:spPr>
        <p:txBody>
          <a:bodyPr/>
          <a:lstStyle/>
          <a:p>
            <a:pPr algn="l"/>
            <a:r>
              <a:rPr lang="en-US" sz="2800" dirty="0"/>
              <a:t>Emergent Behavior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897CD-79AA-16B0-5945-A39D92C8F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7467600" cy="4525963"/>
          </a:xfrm>
        </p:spPr>
        <p:txBody>
          <a:bodyPr/>
          <a:lstStyle/>
          <a:p>
            <a:pPr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200" dirty="0">
                <a:solidFill>
                  <a:srgbClr val="0E0E0E"/>
                </a:solidFill>
                <a:effectLst/>
              </a:rPr>
              <a:t>Higher asset-based fees first tilt agents toward higher-return, higher-risk allocations but </a:t>
            </a:r>
            <a:r>
              <a:rPr lang="en-US" sz="2200" dirty="0">
                <a:solidFill>
                  <a:srgbClr val="0E0E0E"/>
                </a:solidFill>
              </a:rPr>
              <a:t>very high </a:t>
            </a:r>
            <a:r>
              <a:rPr lang="en-US" sz="2200" dirty="0">
                <a:solidFill>
                  <a:srgbClr val="0E0E0E"/>
                </a:solidFill>
                <a:effectLst/>
              </a:rPr>
              <a:t>fees induce moderation. </a:t>
            </a:r>
          </a:p>
          <a:p>
            <a:pPr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200" dirty="0"/>
              <a:t>Agent committed asset size matters because it, along with cost of service, controls fee-based business return mean and standard deviation</a:t>
            </a:r>
          </a:p>
          <a:p>
            <a:pPr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200" dirty="0"/>
              <a:t>Dynamic benchmarks improve coalition stability.</a:t>
            </a:r>
          </a:p>
          <a:p>
            <a:pPr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200" dirty="0"/>
              <a:t>Hedge fund-like incentive fees can over-stimulate risk-taking and produce negative portfolio return skewness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D3389B-26D8-D975-8911-FE0611904D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E0D6D2-66E8-F54E-8C2D-237EFFFE9ABF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44D17E8A-1D9A-6D76-E69C-DF56EF0D3D47}"/>
              </a:ext>
            </a:extLst>
          </p:cNvPr>
          <p:cNvCxnSpPr>
            <a:cxnSpLocks/>
          </p:cNvCxnSpPr>
          <p:nvPr/>
        </p:nvCxnSpPr>
        <p:spPr>
          <a:xfrm>
            <a:off x="533400" y="1295400"/>
            <a:ext cx="792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6038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A71592-B34B-0150-7847-2CF99820465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23C61F-88F1-E7BD-ED84-0175DD72F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7924800" cy="533400"/>
          </a:xfrm>
        </p:spPr>
        <p:txBody>
          <a:bodyPr/>
          <a:lstStyle/>
          <a:p>
            <a:pPr algn="l"/>
            <a:r>
              <a:rPr lang="en-US" sz="2800" dirty="0"/>
              <a:t>Common Performance Measurement Falls Short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258167-2435-29CC-6F5D-B6B52D68FF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7696200" cy="4525963"/>
          </a:xfrm>
        </p:spPr>
        <p:txBody>
          <a:bodyPr/>
          <a:lstStyle/>
          <a:p>
            <a:pPr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200" dirty="0">
                <a:solidFill>
                  <a:srgbClr val="0E0E0E"/>
                </a:solidFill>
              </a:rPr>
              <a:t>Agent asset allocation relies on forecasts of both portfolio results and perceived investor response</a:t>
            </a:r>
            <a:endParaRPr lang="en-US" sz="2200" dirty="0">
              <a:solidFill>
                <a:srgbClr val="0E0E0E"/>
              </a:solidFill>
              <a:effectLst/>
            </a:endParaRPr>
          </a:p>
          <a:p>
            <a:pPr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200" dirty="0"/>
              <a:t>Forecasts that integrate risk are usually needed to reflect investor needs</a:t>
            </a:r>
          </a:p>
          <a:p>
            <a:pPr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200" dirty="0"/>
              <a:t>Even the Sharpe Ratio—and other measures not based on expected utility – may do so inaccurately</a:t>
            </a:r>
          </a:p>
          <a:p>
            <a:pPr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200" i="1" dirty="0"/>
              <a:t>Industry performance reporting frequently…</a:t>
            </a:r>
          </a:p>
          <a:p>
            <a:pPr lvl="1"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000" i="1" dirty="0"/>
              <a:t>Makes it harder to engage with clients to have them consider, build intuition, and understand risk</a:t>
            </a:r>
          </a:p>
          <a:p>
            <a:pPr lvl="1"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000" i="1" dirty="0"/>
              <a:t>Proposals on this topic have been made, but limited uptake so far</a:t>
            </a:r>
          </a:p>
          <a:p>
            <a:pPr>
              <a:spcBef>
                <a:spcPts val="1800"/>
              </a:spcBef>
              <a:buSzPct val="70000"/>
              <a:buFont typeface="Wingdings" pitchFamily="2" charset="2"/>
              <a:buChar char="Ø"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4DB02E-60E2-B1B0-AC77-478CDA4B9E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E0D6D2-66E8-F54E-8C2D-237EFFFE9ABF}" type="slidenum">
              <a:rPr lang="en-US" altLang="en-US" smtClean="0"/>
              <a:pPr>
                <a:defRPr/>
              </a:pPr>
              <a:t>17</a:t>
            </a:fld>
            <a:endParaRPr lang="en-US" alt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E4BA5DC5-13C1-287B-B10B-28C8DDBA7357}"/>
              </a:ext>
            </a:extLst>
          </p:cNvPr>
          <p:cNvCxnSpPr>
            <a:cxnSpLocks/>
          </p:cNvCxnSpPr>
          <p:nvPr/>
        </p:nvCxnSpPr>
        <p:spPr>
          <a:xfrm>
            <a:off x="533400" y="1295400"/>
            <a:ext cx="792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49749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57BB0C-5B87-699A-B112-12957F28382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B0C0B6-5FA1-8368-5FD8-FBA23A92D6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7"/>
            <a:ext cx="7924800" cy="533400"/>
          </a:xfrm>
        </p:spPr>
        <p:txBody>
          <a:bodyPr/>
          <a:lstStyle/>
          <a:p>
            <a:pPr algn="l"/>
            <a:r>
              <a:rPr lang="en-US" sz="2800" dirty="0"/>
              <a:t>Better Performance Measurement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188737-A574-9442-D3BF-FD07967D31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19212"/>
            <a:ext cx="7543800" cy="4700583"/>
          </a:xfrm>
        </p:spPr>
        <p:txBody>
          <a:bodyPr/>
          <a:lstStyle/>
          <a:p>
            <a:pPr marL="239713" indent="-239713"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200" dirty="0"/>
              <a:t>Performance measures continually communicate perceived investor needs to the agent</a:t>
            </a:r>
            <a:endParaRPr lang="en-US" sz="2200" dirty="0">
              <a:solidFill>
                <a:srgbClr val="0E0E0E"/>
              </a:solidFill>
              <a:effectLst/>
            </a:endParaRPr>
          </a:p>
          <a:p>
            <a:pPr marL="239713" indent="-239713"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200" dirty="0"/>
              <a:t>Comparing risk-adjusted portfolio return to a risk-adjusted dynamic benchmark is practical—if a risk aversion parameter L is explicitly </a:t>
            </a:r>
            <a:r>
              <a:rPr lang="en-US" sz="2200" i="1" dirty="0"/>
              <a:t>agreed </a:t>
            </a:r>
            <a:r>
              <a:rPr lang="en-US" sz="2200" dirty="0"/>
              <a:t>upon</a:t>
            </a:r>
          </a:p>
          <a:p>
            <a:pPr marL="239713" indent="-239713"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200" dirty="0">
                <a:solidFill>
                  <a:srgbClr val="0E0E0E"/>
                </a:solidFill>
                <a:effectLst/>
              </a:rPr>
              <a:t>M-V example:  Mean{r-b) – (L/2)(Variance{r} – Variance{b})</a:t>
            </a:r>
          </a:p>
          <a:p>
            <a:pPr marL="239713" indent="-239713"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200" dirty="0">
                <a:solidFill>
                  <a:srgbClr val="0E0E0E"/>
                </a:solidFill>
              </a:rPr>
              <a:t>Single-period Rubinstein example: ln[(1+Lr)/(1+Lb)] / L</a:t>
            </a:r>
            <a:endParaRPr lang="en-US" sz="2200" dirty="0">
              <a:solidFill>
                <a:srgbClr val="0E0E0E"/>
              </a:solidFill>
              <a:effectLst/>
            </a:endParaRPr>
          </a:p>
          <a:p>
            <a:pPr marL="239713" indent="-239713"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200" dirty="0"/>
              <a:t>Potential Results:</a:t>
            </a:r>
            <a:endParaRPr lang="en-US" sz="2200" dirty="0">
              <a:solidFill>
                <a:srgbClr val="0E0E0E"/>
              </a:solidFill>
              <a:effectLst/>
            </a:endParaRPr>
          </a:p>
          <a:p>
            <a:pPr marL="579437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More stable relationships because wider feasible coalition range</a:t>
            </a:r>
          </a:p>
          <a:p>
            <a:pPr marL="579437" lvl="1" indent="-342900">
              <a:buFont typeface="Arial" panose="020B0604020202020204" pitchFamily="34" charset="0"/>
              <a:buChar char="•"/>
            </a:pPr>
            <a:r>
              <a:rPr lang="en-US" sz="2000" dirty="0"/>
              <a:t>More opportunity for agents to add value through risk reduction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9D0243-495D-C8E5-9D95-552ACD331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E0D6D2-66E8-F54E-8C2D-237EFFFE9ABF}" type="slidenum">
              <a:rPr lang="en-US" altLang="en-US" smtClean="0"/>
              <a:pPr>
                <a:defRPr/>
              </a:pPr>
              <a:t>18</a:t>
            </a:fld>
            <a:endParaRPr lang="en-US" alt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2E4A0AF-D96C-7351-442F-EE3FF1C0C5E3}"/>
              </a:ext>
            </a:extLst>
          </p:cNvPr>
          <p:cNvCxnSpPr>
            <a:cxnSpLocks/>
          </p:cNvCxnSpPr>
          <p:nvPr/>
        </p:nvCxnSpPr>
        <p:spPr>
          <a:xfrm>
            <a:off x="533400" y="990600"/>
            <a:ext cx="792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950319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44ABFAE-2275-0DE6-E959-1E91C21DC4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1E913C-5EA8-68A1-DA40-C27288EA3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756" y="1677986"/>
            <a:ext cx="7467600" cy="4525963"/>
          </a:xfrm>
          <a:solidFill>
            <a:schemeClr val="bg1"/>
          </a:solidFill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sz="2200" b="1" dirty="0"/>
              <a:t>Selecting Clients or Managers</a:t>
            </a:r>
            <a:r>
              <a:rPr lang="en-US" sz="2200" dirty="0"/>
              <a:t>: Right partner return, right benchmark</a:t>
            </a:r>
            <a:endParaRPr lang="en-US" sz="2200" dirty="0">
              <a:solidFill>
                <a:srgbClr val="0E0E0E"/>
              </a:solidFill>
              <a:effectLst/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en-US" sz="2200" b="1" dirty="0"/>
              <a:t>Agreeing on Utility Function</a:t>
            </a:r>
            <a:r>
              <a:rPr lang="en-US" sz="2200" dirty="0"/>
              <a:t>: CRRA or Rubinstein </a:t>
            </a:r>
            <a:endParaRPr lang="en-US" sz="2200" dirty="0">
              <a:solidFill>
                <a:srgbClr val="0E0E0E"/>
              </a:solidFill>
              <a:effectLst/>
            </a:endParaRPr>
          </a:p>
          <a:p>
            <a:pPr marL="0" indent="0">
              <a:spcBef>
                <a:spcPts val="1800"/>
              </a:spcBef>
              <a:buNone/>
            </a:pPr>
            <a:r>
              <a:rPr lang="en-US" sz="2200" b="1" dirty="0"/>
              <a:t>Agreeing on Risk Aversion</a:t>
            </a:r>
            <a:r>
              <a:rPr lang="en-US" sz="2200" dirty="0"/>
              <a:t>: try the discretionary wealth approach to assessment even with other utility approaches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200" b="1" dirty="0"/>
              <a:t>Beware Naive Incentive Compensation</a:t>
            </a:r>
            <a:r>
              <a:rPr lang="en-US" sz="2200" dirty="0"/>
              <a:t>: Use more realistic simulation and employ fairer risk-adjusted incentives</a:t>
            </a:r>
            <a:endParaRPr lang="en-US" sz="2200" dirty="0">
              <a:solidFill>
                <a:srgbClr val="0E0E0E"/>
              </a:solidFill>
              <a:effectLst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B27DC3E-B65A-4DE4-DF5D-D5A4EB55BD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7924800" cy="533400"/>
          </a:xfrm>
        </p:spPr>
        <p:txBody>
          <a:bodyPr/>
          <a:lstStyle/>
          <a:p>
            <a:pPr algn="l"/>
            <a:r>
              <a:rPr lang="en-US" sz="2800" dirty="0"/>
              <a:t>Practical Applications Today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EE547C-5D3E-AF7A-A9B6-7FCEEC6E3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E0D6D2-66E8-F54E-8C2D-237EFFFE9ABF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9753411-7EF6-F9EF-3763-BED4CCC2F9AF}"/>
              </a:ext>
            </a:extLst>
          </p:cNvPr>
          <p:cNvCxnSpPr>
            <a:cxnSpLocks/>
          </p:cNvCxnSpPr>
          <p:nvPr/>
        </p:nvCxnSpPr>
        <p:spPr>
          <a:xfrm>
            <a:off x="533400" y="1295400"/>
            <a:ext cx="792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1526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28C92-BBD5-FBC6-0CD4-5598D7FF8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7924800" cy="533400"/>
          </a:xfrm>
        </p:spPr>
        <p:txBody>
          <a:bodyPr/>
          <a:lstStyle/>
          <a:p>
            <a:pPr algn="l"/>
            <a:r>
              <a:rPr lang="en-US" sz="2800" dirty="0"/>
              <a:t>Professional Investing Will Keep Changing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69D33C-A508-A594-8736-1665350777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23222"/>
            <a:ext cx="7848600" cy="2272578"/>
          </a:xfrm>
        </p:spPr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en-US" sz="2200" dirty="0"/>
              <a:t>Just as in fields like law, medicine, and education, the investing price of commonplace intelligence will fall as AI is implemented </a:t>
            </a:r>
            <a:r>
              <a:rPr lang="en-US" sz="2200" b="1" dirty="0"/>
              <a:t>…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200" b="1" dirty="0"/>
              <a:t>…</a:t>
            </a:r>
            <a:r>
              <a:rPr lang="en-US" sz="2200" dirty="0"/>
              <a:t> putting a premium on the specialized intelligence needed for forming and managing agent-investor relationships.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5856B-67DB-3389-CBCB-16C5A55BE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E0D6D2-66E8-F54E-8C2D-237EFFFE9AB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108D84A-442D-2C88-5992-09F890A4989D}"/>
              </a:ext>
            </a:extLst>
          </p:cNvPr>
          <p:cNvCxnSpPr>
            <a:cxnSpLocks/>
          </p:cNvCxnSpPr>
          <p:nvPr/>
        </p:nvCxnSpPr>
        <p:spPr>
          <a:xfrm>
            <a:off x="533400" y="1295400"/>
            <a:ext cx="792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308233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1D06A2-E27E-3334-1971-FF7565F258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DC03A-1676-B58F-1AC3-940B50A5A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5953" y="266720"/>
            <a:ext cx="7924800" cy="533400"/>
          </a:xfrm>
        </p:spPr>
        <p:txBody>
          <a:bodyPr/>
          <a:lstStyle/>
          <a:p>
            <a:pPr algn="l"/>
            <a:r>
              <a:rPr lang="en-US" sz="2800" dirty="0"/>
              <a:t>Future Research Potential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1C903F-CB59-3C93-F892-17110E21D9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116" y="1315253"/>
            <a:ext cx="7612083" cy="4850613"/>
          </a:xfrm>
        </p:spPr>
        <p:txBody>
          <a:bodyPr/>
          <a:lstStyle/>
          <a:p>
            <a:pPr marL="239713" indent="-239713">
              <a:spcBef>
                <a:spcPts val="1000"/>
              </a:spcBef>
              <a:buSzPct val="70000"/>
              <a:buFont typeface="Wingdings" pitchFamily="2" charset="2"/>
              <a:buChar char="Ø"/>
            </a:pPr>
            <a:r>
              <a:rPr lang="en-US" sz="2400" dirty="0">
                <a:solidFill>
                  <a:srgbClr val="0E0E0E"/>
                </a:solidFill>
              </a:rPr>
              <a:t>For theory:</a:t>
            </a:r>
          </a:p>
          <a:p>
            <a:pPr marL="639763" lvl="1" indent="-239713">
              <a:spcBef>
                <a:spcPts val="1000"/>
              </a:spcBef>
              <a:buSzPct val="70000"/>
              <a:buFont typeface="Wingdings" pitchFamily="2" charset="2"/>
              <a:buChar char="Ø"/>
            </a:pPr>
            <a:r>
              <a:rPr lang="en-US" sz="2000" dirty="0">
                <a:solidFill>
                  <a:srgbClr val="0E0E0E"/>
                </a:solidFill>
              </a:rPr>
              <a:t>Modeling S-curve risk-seeking behavior</a:t>
            </a:r>
          </a:p>
          <a:p>
            <a:pPr marL="639763" lvl="1" indent="-239713">
              <a:spcBef>
                <a:spcPts val="1000"/>
              </a:spcBef>
              <a:buSzPct val="70000"/>
              <a:buFont typeface="Wingdings" pitchFamily="2" charset="2"/>
              <a:buChar char="Ø"/>
            </a:pPr>
            <a:r>
              <a:rPr lang="en-US" sz="2000" dirty="0"/>
              <a:t>Situate within a competitive market of agents and clients</a:t>
            </a:r>
          </a:p>
          <a:p>
            <a:pPr marL="400050" lvl="1" indent="0">
              <a:spcBef>
                <a:spcPts val="1000"/>
              </a:spcBef>
              <a:buSzPct val="70000"/>
              <a:buNone/>
            </a:pPr>
            <a:endParaRPr lang="en-US" sz="800" dirty="0"/>
          </a:p>
          <a:p>
            <a:pPr marL="239713" indent="-239713">
              <a:spcBef>
                <a:spcPts val="1000"/>
              </a:spcBef>
              <a:buSzPct val="70000"/>
              <a:buFont typeface="Wingdings" pitchFamily="2" charset="2"/>
              <a:buChar char="Ø"/>
            </a:pPr>
            <a:r>
              <a:rPr lang="en-US" sz="2400" dirty="0"/>
              <a:t>For practice:</a:t>
            </a:r>
          </a:p>
          <a:p>
            <a:pPr marL="639763" lvl="1" indent="-239713">
              <a:spcBef>
                <a:spcPts val="1000"/>
              </a:spcBef>
              <a:buSzPct val="70000"/>
              <a:buFont typeface="Wingdings" pitchFamily="2" charset="2"/>
              <a:buChar char="Ø"/>
            </a:pPr>
            <a:r>
              <a:rPr lang="en-US" sz="2000" dirty="0"/>
              <a:t>Cost of service and non-return client benefits</a:t>
            </a:r>
          </a:p>
          <a:p>
            <a:pPr marL="639763" lvl="1" indent="-239713">
              <a:spcBef>
                <a:spcPts val="1000"/>
              </a:spcBef>
              <a:buSzPct val="70000"/>
              <a:buFont typeface="Wingdings" pitchFamily="2" charset="2"/>
              <a:buChar char="Ø"/>
            </a:pPr>
            <a:r>
              <a:rPr lang="en-US" sz="2000" dirty="0"/>
              <a:t>Consider how diversification of agent’s book of business might affect risk-taking with any individual client</a:t>
            </a:r>
          </a:p>
          <a:p>
            <a:pPr marL="639763" lvl="1" indent="-239713">
              <a:spcBef>
                <a:spcPts val="1000"/>
              </a:spcBef>
              <a:buSzPct val="70000"/>
              <a:buFont typeface="Wingdings" pitchFamily="2" charset="2"/>
              <a:buChar char="Ø"/>
            </a:pPr>
            <a:r>
              <a:rPr lang="en-US" sz="2000" dirty="0"/>
              <a:t>Taxes and inflation</a:t>
            </a:r>
          </a:p>
          <a:p>
            <a:pPr marL="400050" lvl="1" indent="0">
              <a:spcBef>
                <a:spcPts val="1000"/>
              </a:spcBef>
              <a:buSzPct val="70000"/>
              <a:buNone/>
            </a:pPr>
            <a:endParaRPr lang="en-US" sz="800" dirty="0"/>
          </a:p>
          <a:p>
            <a:pPr marL="239713" indent="-239713">
              <a:spcBef>
                <a:spcPts val="1000"/>
              </a:spcBef>
              <a:buSzPct val="70000"/>
              <a:buFont typeface="Wingdings" pitchFamily="2" charset="2"/>
              <a:buChar char="Ø"/>
            </a:pPr>
            <a:r>
              <a:rPr lang="en-US" sz="2400" dirty="0"/>
              <a:t>Multi-period? Example:  successful managers becoming more conservative</a:t>
            </a:r>
          </a:p>
          <a:p>
            <a:pPr marL="0" indent="0">
              <a:spcBef>
                <a:spcPts val="1800"/>
              </a:spcBef>
              <a:buNone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E49A4-E6CF-408E-F672-427D3FCB8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E0D6D2-66E8-F54E-8C2D-237EFFFE9ABF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9F783C8F-E8EF-2900-C542-1A06BB68B7BA}"/>
              </a:ext>
            </a:extLst>
          </p:cNvPr>
          <p:cNvCxnSpPr>
            <a:cxnSpLocks/>
          </p:cNvCxnSpPr>
          <p:nvPr/>
        </p:nvCxnSpPr>
        <p:spPr>
          <a:xfrm>
            <a:off x="457200" y="990600"/>
            <a:ext cx="792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03606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B817CC-2A49-9D49-4245-F7069A4739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C0807-EBAF-1139-09CB-2F5A7E4193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7924800" cy="533400"/>
          </a:xfrm>
        </p:spPr>
        <p:txBody>
          <a:bodyPr/>
          <a:lstStyle/>
          <a:p>
            <a:pPr algn="l"/>
            <a:r>
              <a:rPr lang="en-US" sz="2800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8DA051-4021-9FD1-19D9-F211109D0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7467600" cy="4525963"/>
          </a:xfrm>
        </p:spPr>
        <p:txBody>
          <a:bodyPr/>
          <a:lstStyle/>
          <a:p>
            <a:pPr marL="239713" lvl="1" indent="-223838">
              <a:buSzPct val="70000"/>
              <a:buFont typeface="Wingdings" pitchFamily="2" charset="2"/>
              <a:buChar char="Ø"/>
            </a:pPr>
            <a:r>
              <a:rPr lang="en-US" sz="2200" dirty="0"/>
              <a:t>A relatively simple </a:t>
            </a:r>
            <a:r>
              <a:rPr lang="en-US" sz="2200" i="1" dirty="0"/>
              <a:t>coalition</a:t>
            </a:r>
            <a:r>
              <a:rPr lang="en-US" sz="2200" dirty="0"/>
              <a:t> model offers useful insights into policies for improving agent-investor relationships</a:t>
            </a:r>
          </a:p>
          <a:p>
            <a:pPr marL="15875" lvl="1" indent="0">
              <a:buSzPct val="70000"/>
              <a:buNone/>
            </a:pPr>
            <a:endParaRPr lang="en-US" sz="2200" dirty="0"/>
          </a:p>
          <a:p>
            <a:pPr marL="239713" lvl="1" indent="-223838">
              <a:buSzPct val="70000"/>
              <a:buFont typeface="Wingdings" pitchFamily="2" charset="2"/>
              <a:buChar char="Ø"/>
            </a:pPr>
            <a:r>
              <a:rPr lang="en-US" sz="2200" dirty="0"/>
              <a:t>Each party in a successful coalition needs a satisfactory risk-adjusted return on committed assets</a:t>
            </a:r>
          </a:p>
          <a:p>
            <a:pPr marL="15875" lvl="1" indent="0">
              <a:buSzPct val="70000"/>
              <a:buNone/>
            </a:pPr>
            <a:endParaRPr lang="en-US" sz="2200" dirty="0"/>
          </a:p>
          <a:p>
            <a:pPr marL="239713" lvl="1" indent="-223838">
              <a:buSzPct val="70000"/>
              <a:buFont typeface="Wingdings" pitchFamily="2" charset="2"/>
              <a:buChar char="Ø"/>
            </a:pPr>
            <a:r>
              <a:rPr lang="en-US" sz="2200" dirty="0"/>
              <a:t>Both parties share responsibility for accurate communication of their needs</a:t>
            </a:r>
          </a:p>
          <a:p>
            <a:pPr marL="15875" lvl="1" indent="0">
              <a:buSzPct val="70000"/>
              <a:buNone/>
            </a:pPr>
            <a:endParaRPr lang="en-US" sz="2200" dirty="0"/>
          </a:p>
          <a:p>
            <a:pPr marL="239713" lvl="1" indent="-223838">
              <a:buSzPct val="70000"/>
              <a:buFont typeface="Wingdings" pitchFamily="2" charset="2"/>
              <a:buChar char="Ø"/>
            </a:pPr>
            <a:r>
              <a:rPr lang="en-US" sz="2200" dirty="0"/>
              <a:t>Risk-adjusted performance measurement looks attractive for improving communication</a:t>
            </a:r>
          </a:p>
          <a:p>
            <a:pPr marL="0" indent="0">
              <a:spcBef>
                <a:spcPts val="1800"/>
              </a:spcBef>
              <a:buNone/>
            </a:pPr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3A84D29-789C-58D0-F834-DBD7CA9EC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E0D6D2-66E8-F54E-8C2D-237EFFFE9ABF}" type="slidenum">
              <a:rPr lang="en-US" altLang="en-US" smtClean="0"/>
              <a:pPr>
                <a:defRPr/>
              </a:pPr>
              <a:t>21</a:t>
            </a:fld>
            <a:endParaRPr lang="en-US" alt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8BFCDEE4-3C6B-C9EB-472B-28F972173895}"/>
              </a:ext>
            </a:extLst>
          </p:cNvPr>
          <p:cNvCxnSpPr>
            <a:cxnSpLocks/>
          </p:cNvCxnSpPr>
          <p:nvPr/>
        </p:nvCxnSpPr>
        <p:spPr>
          <a:xfrm>
            <a:off x="533400" y="1295400"/>
            <a:ext cx="792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2160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B7D1C4A-B1B9-A4EB-7703-3B3A000BF6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F2A55A-D820-7A4A-2784-E1CA17DB5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7924800" cy="533400"/>
          </a:xfrm>
        </p:spPr>
        <p:txBody>
          <a:bodyPr/>
          <a:lstStyle/>
          <a:p>
            <a:pPr algn="l"/>
            <a:r>
              <a:rPr lang="en-US" sz="2800" dirty="0"/>
              <a:t>Agent Investing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8C957-81A6-41F7-2739-8E2435A1B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E0D6D2-66E8-F54E-8C2D-237EFFFE9ABF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D3802FC-4CF3-0676-5279-43D2463F60DC}"/>
              </a:ext>
            </a:extLst>
          </p:cNvPr>
          <p:cNvCxnSpPr>
            <a:cxnSpLocks/>
          </p:cNvCxnSpPr>
          <p:nvPr/>
        </p:nvCxnSpPr>
        <p:spPr>
          <a:xfrm>
            <a:off x="533400" y="1295400"/>
            <a:ext cx="792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DB2672AA-519A-C07A-2363-604567F635CD}"/>
              </a:ext>
            </a:extLst>
          </p:cNvPr>
          <p:cNvSpPr/>
          <p:nvPr/>
        </p:nvSpPr>
        <p:spPr>
          <a:xfrm>
            <a:off x="1006642" y="3308358"/>
            <a:ext cx="7162800" cy="2406635"/>
          </a:xfrm>
          <a:prstGeom prst="rect">
            <a:avLst/>
          </a:prstGeom>
          <a:solidFill>
            <a:srgbClr val="D1D9E8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82880" indent="0">
              <a:spcBef>
                <a:spcPts val="1800"/>
              </a:spcBef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pPr marL="182880" indent="0">
              <a:spcBef>
                <a:spcPts val="1800"/>
              </a:spcBef>
              <a:buNone/>
            </a:pPr>
            <a:r>
              <a:rPr lang="en-US" sz="2400" dirty="0">
                <a:solidFill>
                  <a:schemeClr val="tx1"/>
                </a:solidFill>
              </a:rPr>
              <a:t>A More Constructive Approach: </a:t>
            </a:r>
          </a:p>
          <a:p>
            <a:pPr marL="182880" indent="0">
              <a:spcBef>
                <a:spcPts val="1800"/>
              </a:spcBef>
              <a:buNone/>
            </a:pPr>
            <a:r>
              <a:rPr lang="en-US" sz="2400" dirty="0">
                <a:solidFill>
                  <a:srgbClr val="0E0E0E"/>
                </a:solidFill>
                <a:effectLst/>
              </a:rPr>
              <a:t>A quantitative framework for evaluating agent-investor relationships based on mutual benefit and the maximization of </a:t>
            </a:r>
            <a:r>
              <a:rPr lang="en-US" sz="2400" b="1" i="1" dirty="0">
                <a:solidFill>
                  <a:srgbClr val="0E0E0E"/>
                </a:solidFill>
                <a:effectLst/>
              </a:rPr>
              <a:t>coalition</a:t>
            </a:r>
            <a:r>
              <a:rPr lang="en-US" sz="2400" dirty="0">
                <a:solidFill>
                  <a:srgbClr val="0E0E0E"/>
                </a:solidFill>
                <a:effectLst/>
              </a:rPr>
              <a:t> utility</a:t>
            </a:r>
          </a:p>
          <a:p>
            <a:pPr marL="182880" indent="0">
              <a:spcBef>
                <a:spcPts val="1800"/>
              </a:spcBef>
              <a:buNone/>
            </a:pPr>
            <a:endParaRPr lang="en-US" sz="2400" dirty="0">
              <a:solidFill>
                <a:srgbClr val="0E0E0E"/>
              </a:solidFill>
              <a:effectLst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501D3C-F912-5C20-B0F3-3F3F09C3CE04}"/>
              </a:ext>
            </a:extLst>
          </p:cNvPr>
          <p:cNvSpPr txBox="1"/>
          <p:nvPr/>
        </p:nvSpPr>
        <p:spPr>
          <a:xfrm>
            <a:off x="990600" y="1600200"/>
            <a:ext cx="7162800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1800" dirty="0"/>
              <a:t> Quantitative academic theory and research are most often framed from the investor’s viewpoint</a:t>
            </a:r>
          </a:p>
          <a:p>
            <a:pPr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1800" dirty="0"/>
              <a:t> Agent business objectives and experience are not integrated into quantitative models that evaluate mutual benefit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435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3544CE-AD92-200C-6CA2-22D10E799E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AE97BA-E563-B631-3E66-12C1ECC9F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6941"/>
            <a:ext cx="7924800" cy="533400"/>
          </a:xfrm>
        </p:spPr>
        <p:txBody>
          <a:bodyPr/>
          <a:lstStyle/>
          <a:p>
            <a:pPr algn="l"/>
            <a:r>
              <a:rPr lang="en-US" sz="2800" dirty="0"/>
              <a:t>Investing Coalition Model Approach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5F253F-D35A-FF1B-3112-1FD68D65D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E0D6D2-66E8-F54E-8C2D-237EFFFE9ABF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634B228E-84B6-82A1-8333-9EDB30F1BBF0}"/>
              </a:ext>
            </a:extLst>
          </p:cNvPr>
          <p:cNvCxnSpPr>
            <a:cxnSpLocks/>
          </p:cNvCxnSpPr>
          <p:nvPr/>
        </p:nvCxnSpPr>
        <p:spPr>
          <a:xfrm>
            <a:off x="609600" y="838200"/>
            <a:ext cx="792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0F2D5A07-C41E-393D-35CE-9754ADC17D61}"/>
              </a:ext>
            </a:extLst>
          </p:cNvPr>
          <p:cNvSpPr txBox="1"/>
          <p:nvPr/>
        </p:nvSpPr>
        <p:spPr>
          <a:xfrm>
            <a:off x="609600" y="1216187"/>
            <a:ext cx="8077200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400" dirty="0"/>
              <a:t>Single-period, single agent-investor pair</a:t>
            </a:r>
          </a:p>
          <a:p>
            <a:pPr>
              <a:spcBef>
                <a:spcPts val="1800"/>
              </a:spcBef>
              <a:buSzPct val="70000"/>
            </a:pPr>
            <a:endParaRPr lang="en-US" sz="800" dirty="0"/>
          </a:p>
          <a:p>
            <a:pPr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400" dirty="0"/>
              <a:t>Both parties are risk averse</a:t>
            </a:r>
          </a:p>
          <a:p>
            <a:pPr>
              <a:spcBef>
                <a:spcPts val="1800"/>
              </a:spcBef>
              <a:buSzPct val="70000"/>
            </a:pPr>
            <a:endParaRPr lang="en-US" sz="800" dirty="0"/>
          </a:p>
          <a:p>
            <a:pPr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400" dirty="0"/>
              <a:t>Each party constructs utility from return distributions: fee-based business return for the agent</a:t>
            </a:r>
          </a:p>
          <a:p>
            <a:pPr>
              <a:spcBef>
                <a:spcPts val="1800"/>
              </a:spcBef>
              <a:buSzPct val="70000"/>
            </a:pPr>
            <a:endParaRPr lang="en-US" sz="800" dirty="0"/>
          </a:p>
          <a:p>
            <a:pPr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400" dirty="0"/>
              <a:t>Feasible coalitions meet each expected utility minimum</a:t>
            </a:r>
          </a:p>
          <a:p>
            <a:pPr>
              <a:spcBef>
                <a:spcPts val="1800"/>
              </a:spcBef>
              <a:buSzPct val="70000"/>
            </a:pPr>
            <a:endParaRPr lang="en-US" sz="800" dirty="0"/>
          </a:p>
          <a:p>
            <a:pPr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400" dirty="0"/>
              <a:t>Maximize a linear weighting of expected utilities</a:t>
            </a:r>
          </a:p>
          <a:p>
            <a:pPr>
              <a:spcBef>
                <a:spcPts val="1800"/>
              </a:spcBef>
              <a:buSzPct val="70000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524532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9B6902-C953-519E-CDC3-B6D8B35582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2763B6-35D6-4A97-91C6-B0CF2EC719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6941"/>
            <a:ext cx="7924800" cy="533400"/>
          </a:xfrm>
        </p:spPr>
        <p:txBody>
          <a:bodyPr/>
          <a:lstStyle/>
          <a:p>
            <a:pPr algn="l"/>
            <a:r>
              <a:rPr lang="en-US" sz="2800" dirty="0"/>
              <a:t>Calculating Agent Return From Investment Return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B4D7CC-8D87-CCA7-AF18-9969CC567F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E0D6D2-66E8-F54E-8C2D-237EFFFE9ABF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42C5E0D-DB87-57E4-DAAA-F59B8DCB8F27}"/>
              </a:ext>
            </a:extLst>
          </p:cNvPr>
          <p:cNvCxnSpPr>
            <a:cxnSpLocks/>
          </p:cNvCxnSpPr>
          <p:nvPr/>
        </p:nvCxnSpPr>
        <p:spPr>
          <a:xfrm>
            <a:off x="609600" y="838200"/>
            <a:ext cx="792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7136D92A-1057-FBD9-AC8F-AC165802D190}"/>
              </a:ext>
            </a:extLst>
          </p:cNvPr>
          <p:cNvSpPr txBox="1"/>
          <p:nvPr/>
        </p:nvSpPr>
        <p:spPr>
          <a:xfrm>
            <a:off x="609600" y="1312076"/>
            <a:ext cx="8077200" cy="43550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200" dirty="0"/>
              <a:t>Agent fees</a:t>
            </a:r>
          </a:p>
          <a:p>
            <a:pPr lvl="1"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200" dirty="0"/>
              <a:t>A. pro-rata fee on beginning assets</a:t>
            </a:r>
          </a:p>
          <a:p>
            <a:pPr lvl="1"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200" dirty="0"/>
              <a:t>B. same fee rate applied to period change in assets</a:t>
            </a:r>
          </a:p>
          <a:p>
            <a:pPr lvl="1"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200" dirty="0"/>
              <a:t>C. shadow fee based on agent </a:t>
            </a:r>
            <a:r>
              <a:rPr lang="en-US" sz="2200" dirty="0" err="1"/>
              <a:t>Δ</a:t>
            </a:r>
            <a:r>
              <a:rPr lang="en-US" sz="2200" dirty="0"/>
              <a:t> forecast of future fees</a:t>
            </a:r>
          </a:p>
          <a:p>
            <a:pPr lvl="1"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200" dirty="0"/>
              <a:t>H. hedge fund-like incentive fee</a:t>
            </a:r>
          </a:p>
          <a:p>
            <a:pPr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200" dirty="0"/>
              <a:t>Agent Return on Business Assets:</a:t>
            </a:r>
          </a:p>
          <a:p>
            <a:pPr lvl="1"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200" dirty="0"/>
              <a:t>(A+B+C+H) / Size Relative to Investor Portfolio</a:t>
            </a:r>
          </a:p>
          <a:p>
            <a:pPr>
              <a:spcBef>
                <a:spcPts val="1800"/>
              </a:spcBef>
              <a:buSzPct val="70000"/>
              <a:buFont typeface="Wingdings" pitchFamily="2" charset="2"/>
              <a:buChar char="Ø"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46749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98B2D8-67E8-9CC0-402C-576761300A9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D34B8E0-6240-26A2-A478-7A54B1410D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E235A5-2D5B-494B-8E03-02581484C525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CE44EEA6-006F-1F45-BFB1-C4D0BD582FE5}"/>
              </a:ext>
            </a:extLst>
          </p:cNvPr>
          <p:cNvSpPr txBox="1">
            <a:spLocks/>
          </p:cNvSpPr>
          <p:nvPr/>
        </p:nvSpPr>
        <p:spPr bwMode="auto">
          <a:xfrm>
            <a:off x="609600" y="304800"/>
            <a:ext cx="7924800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2800" dirty="0"/>
              <a:t>Calculating Coalition Expected Utility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D2FFFB24-A92E-83F1-6894-5F16FD631170}"/>
              </a:ext>
            </a:extLst>
          </p:cNvPr>
          <p:cNvCxnSpPr>
            <a:cxnSpLocks/>
          </p:cNvCxnSpPr>
          <p:nvPr/>
        </p:nvCxnSpPr>
        <p:spPr>
          <a:xfrm>
            <a:off x="533400" y="990600"/>
            <a:ext cx="792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>
            <a:extLst>
              <a:ext uri="{FF2B5EF4-FFF2-40B4-BE49-F238E27FC236}">
                <a16:creationId xmlns:a16="http://schemas.microsoft.com/office/drawing/2014/main" id="{D21246A4-8509-D216-47C3-BE1F864E34FA}"/>
              </a:ext>
            </a:extLst>
          </p:cNvPr>
          <p:cNvSpPr/>
          <p:nvPr/>
        </p:nvSpPr>
        <p:spPr>
          <a:xfrm>
            <a:off x="3542372" y="1197749"/>
            <a:ext cx="1905000" cy="609600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Candidate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Asset Allocation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9263D2E-F41E-7CB6-3A00-19B8B8201CC9}"/>
              </a:ext>
            </a:extLst>
          </p:cNvPr>
          <p:cNvSpPr/>
          <p:nvPr/>
        </p:nvSpPr>
        <p:spPr>
          <a:xfrm>
            <a:off x="1003960" y="1828826"/>
            <a:ext cx="2019300" cy="609574"/>
          </a:xfrm>
          <a:prstGeom prst="rect">
            <a:avLst/>
          </a:prstGeom>
          <a:solidFill>
            <a:srgbClr val="FFFF00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Agent View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Investment Returns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58B2661-0CDF-4123-EDF2-175D4394F1D8}"/>
              </a:ext>
            </a:extLst>
          </p:cNvPr>
          <p:cNvSpPr/>
          <p:nvPr/>
        </p:nvSpPr>
        <p:spPr>
          <a:xfrm>
            <a:off x="5867400" y="1828800"/>
            <a:ext cx="1905000" cy="609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Investor View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Returns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A0E58836-037B-4C26-4D93-57AD274F7AA7}"/>
              </a:ext>
            </a:extLst>
          </p:cNvPr>
          <p:cNvSpPr/>
          <p:nvPr/>
        </p:nvSpPr>
        <p:spPr>
          <a:xfrm>
            <a:off x="2324100" y="3581400"/>
            <a:ext cx="1905000" cy="609600"/>
          </a:xfrm>
          <a:prstGeom prst="rect">
            <a:avLst/>
          </a:prstGeom>
          <a:solidFill>
            <a:srgbClr val="FFFF00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Agent Utility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21A8C61-CC32-DEDF-761C-0A789D8FC9E0}"/>
              </a:ext>
            </a:extLst>
          </p:cNvPr>
          <p:cNvSpPr/>
          <p:nvPr/>
        </p:nvSpPr>
        <p:spPr>
          <a:xfrm>
            <a:off x="4914900" y="3582900"/>
            <a:ext cx="1905000" cy="60960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Investor Utility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1A549B1-FB76-9562-6E71-4E62126F503C}"/>
              </a:ext>
            </a:extLst>
          </p:cNvPr>
          <p:cNvSpPr/>
          <p:nvPr/>
        </p:nvSpPr>
        <p:spPr>
          <a:xfrm>
            <a:off x="3542372" y="4433349"/>
            <a:ext cx="1905000" cy="6096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Coalition Utility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97BD185-0568-D15F-225D-67CFED04531E}"/>
              </a:ext>
            </a:extLst>
          </p:cNvPr>
          <p:cNvSpPr/>
          <p:nvPr/>
        </p:nvSpPr>
        <p:spPr>
          <a:xfrm>
            <a:off x="3542372" y="5600230"/>
            <a:ext cx="1905000" cy="38100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Expected Utility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D08AAEAB-1046-4CC6-89F3-D011E478C8ED}"/>
              </a:ext>
            </a:extLst>
          </p:cNvPr>
          <p:cNvCxnSpPr>
            <a:cxnSpLocks/>
            <a:stCxn id="8" idx="2"/>
            <a:endCxn id="10" idx="0"/>
          </p:cNvCxnSpPr>
          <p:nvPr/>
        </p:nvCxnSpPr>
        <p:spPr>
          <a:xfrm flipH="1">
            <a:off x="5867400" y="2438400"/>
            <a:ext cx="952500" cy="1144500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C62E2EE-D929-B5AA-DD86-91B37655038A}"/>
              </a:ext>
            </a:extLst>
          </p:cNvPr>
          <p:cNvCxnSpPr>
            <a:cxnSpLocks/>
            <a:stCxn id="4" idx="2"/>
            <a:endCxn id="10" idx="0"/>
          </p:cNvCxnSpPr>
          <p:nvPr/>
        </p:nvCxnSpPr>
        <p:spPr>
          <a:xfrm>
            <a:off x="4494872" y="1807349"/>
            <a:ext cx="1372528" cy="1775551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9F9FB342-65EC-5D03-0322-013536544FEE}"/>
              </a:ext>
            </a:extLst>
          </p:cNvPr>
          <p:cNvCxnSpPr>
            <a:cxnSpLocks/>
            <a:stCxn id="9" idx="2"/>
            <a:endCxn id="11" idx="0"/>
          </p:cNvCxnSpPr>
          <p:nvPr/>
        </p:nvCxnSpPr>
        <p:spPr>
          <a:xfrm>
            <a:off x="3276600" y="4191000"/>
            <a:ext cx="1218272" cy="242349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DF2350FD-9FE4-A98B-4846-3E3C3F65098D}"/>
              </a:ext>
            </a:extLst>
          </p:cNvPr>
          <p:cNvCxnSpPr>
            <a:cxnSpLocks/>
            <a:stCxn id="10" idx="2"/>
            <a:endCxn id="11" idx="0"/>
          </p:cNvCxnSpPr>
          <p:nvPr/>
        </p:nvCxnSpPr>
        <p:spPr>
          <a:xfrm flipH="1">
            <a:off x="4494872" y="4192500"/>
            <a:ext cx="1372528" cy="240849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13FD8A31-76DA-C7E2-C448-F8F33855F065}"/>
              </a:ext>
            </a:extLst>
          </p:cNvPr>
          <p:cNvCxnSpPr>
            <a:cxnSpLocks/>
            <a:stCxn id="11" idx="2"/>
            <a:endCxn id="12" idx="0"/>
          </p:cNvCxnSpPr>
          <p:nvPr/>
        </p:nvCxnSpPr>
        <p:spPr>
          <a:xfrm>
            <a:off x="4494872" y="5042949"/>
            <a:ext cx="0" cy="557281"/>
          </a:xfrm>
          <a:prstGeom prst="straightConnector1">
            <a:avLst/>
          </a:prstGeom>
          <a:ln w="22225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Process 29">
            <a:extLst>
              <a:ext uri="{FF2B5EF4-FFF2-40B4-BE49-F238E27FC236}">
                <a16:creationId xmlns:a16="http://schemas.microsoft.com/office/drawing/2014/main" id="{45C82F7A-4DC9-ABF0-47AF-611E85280734}"/>
              </a:ext>
            </a:extLst>
          </p:cNvPr>
          <p:cNvSpPr/>
          <p:nvPr/>
        </p:nvSpPr>
        <p:spPr>
          <a:xfrm>
            <a:off x="1428750" y="2740152"/>
            <a:ext cx="1847850" cy="536430"/>
          </a:xfrm>
          <a:prstGeom prst="flowChartProcess">
            <a:avLst/>
          </a:prstGeom>
          <a:solidFill>
            <a:srgbClr val="FFFF00"/>
          </a:solidFill>
          <a:ln w="127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Business Returns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2C917440-373B-6C8A-E54A-08A8DE0DB52A}"/>
              </a:ext>
            </a:extLst>
          </p:cNvPr>
          <p:cNvCxnSpPr>
            <a:stCxn id="7" idx="2"/>
            <a:endCxn id="30" idx="0"/>
          </p:cNvCxnSpPr>
          <p:nvPr/>
        </p:nvCxnSpPr>
        <p:spPr>
          <a:xfrm>
            <a:off x="2013610" y="2438400"/>
            <a:ext cx="339065" cy="301752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8EA08FC5-5469-9EBB-8884-FFEE1AAD6566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3023260" y="1807349"/>
            <a:ext cx="1471612" cy="919202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B06A1710-D319-28CD-D71F-3C3EA093FACD}"/>
              </a:ext>
            </a:extLst>
          </p:cNvPr>
          <p:cNvCxnSpPr>
            <a:stCxn id="30" idx="2"/>
            <a:endCxn id="9" idx="0"/>
          </p:cNvCxnSpPr>
          <p:nvPr/>
        </p:nvCxnSpPr>
        <p:spPr>
          <a:xfrm>
            <a:off x="2352675" y="3276582"/>
            <a:ext cx="923925" cy="304818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25967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B2689D1-BCEC-2CA1-6AA1-E0DB28C099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9205D4-A521-8A9C-AD25-C035A52CB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6525"/>
            <a:ext cx="7924800" cy="1006475"/>
          </a:xfrm>
        </p:spPr>
        <p:txBody>
          <a:bodyPr/>
          <a:lstStyle/>
          <a:p>
            <a:pPr algn="l"/>
            <a:r>
              <a:rPr lang="en-US" sz="2800" dirty="0"/>
              <a:t>Approaches to Expected Utility of Return 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7F7E69-9E57-878C-85E7-406DBD1FB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E0D6D2-66E8-F54E-8C2D-237EFFFE9ABF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5564BEE-225D-6D54-64B3-BD67FF2CDAE4}"/>
              </a:ext>
            </a:extLst>
          </p:cNvPr>
          <p:cNvCxnSpPr>
            <a:cxnSpLocks/>
          </p:cNvCxnSpPr>
          <p:nvPr/>
        </p:nvCxnSpPr>
        <p:spPr>
          <a:xfrm>
            <a:off x="533400" y="1295400"/>
            <a:ext cx="792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F00D98CB-C1DE-30A5-E028-50C6CD652235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09600" y="1752601"/>
              <a:ext cx="7924800" cy="350519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962400">
                      <a:extLst>
                        <a:ext uri="{9D8B030D-6E8A-4147-A177-3AD203B41FA5}">
                          <a16:colId xmlns:a16="http://schemas.microsoft.com/office/drawing/2014/main" val="680075812"/>
                        </a:ext>
                      </a:extLst>
                    </a:gridCol>
                    <a:gridCol w="3962400">
                      <a:extLst>
                        <a:ext uri="{9D8B030D-6E8A-4147-A177-3AD203B41FA5}">
                          <a16:colId xmlns:a16="http://schemas.microsoft.com/office/drawing/2014/main" val="3598639708"/>
                        </a:ext>
                      </a:extLst>
                    </a:gridCol>
                  </a:tblGrid>
                  <a:tr h="836439">
                    <a:tc>
                      <a:txBody>
                        <a:bodyPr/>
                        <a:lstStyle/>
                        <a:p>
                          <a:pPr marL="123825" indent="0">
                            <a:tabLst/>
                          </a:pPr>
                          <a:r>
                            <a:rPr lang="en-US" sz="2200" b="0" dirty="0">
                              <a:solidFill>
                                <a:schemeClr val="tx1"/>
                              </a:solidFill>
                            </a:rPr>
                            <a:t>Mean-Variance Approximation</a:t>
                          </a:r>
                          <a:endParaRPr lang="en-US" sz="2200" b="0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 marL="106471" marR="106471" marT="53236" marB="53236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1D9E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200" b="0" dirty="0">
                              <a:solidFill>
                                <a:schemeClr val="tx1"/>
                              </a:solidFill>
                            </a:rPr>
                            <a:t>Mean{r} – L Variance{r}/2</a:t>
                          </a:r>
                          <a:endParaRPr lang="en-US" sz="2200" b="0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 marL="106471" marR="106471" marT="53236" marB="53236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1D9E8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59812797"/>
                      </a:ext>
                    </a:extLst>
                  </a:tr>
                  <a:tr h="738232">
                    <a:tc>
                      <a:txBody>
                        <a:bodyPr/>
                        <a:lstStyle/>
                        <a:p>
                          <a:pPr marL="123825" indent="0">
                            <a:tabLst/>
                          </a:pPr>
                          <a:r>
                            <a:rPr lang="en-US" sz="2200" dirty="0">
                              <a:solidFill>
                                <a:schemeClr val="tx1"/>
                              </a:solidFill>
                            </a:rPr>
                            <a:t>Exponential Utility</a:t>
                          </a:r>
                          <a:endParaRPr lang="en-US" sz="2200" b="0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 marL="106471" marR="106471" marT="53236" marB="53236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AEEF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1113" lvl="1" indent="0" algn="ctr">
                            <a:buNone/>
                            <a:tabLst/>
                          </a:pPr>
                          <a:r>
                            <a:rPr lang="en-US" sz="2200" dirty="0">
                              <a:solidFill>
                                <a:schemeClr val="tx1"/>
                              </a:solidFill>
                            </a:rPr>
                            <a:t>E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2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en-US" sz="220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sSup>
                                        <m:sSupPr>
                                          <m:ctrlPr>
                                            <a:rPr lang="en-US" sz="22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2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𝑒</m:t>
                                          </m:r>
                                        </m:e>
                                        <m:sup>
                                          <m:r>
                                            <a:rPr lang="en-US" sz="22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r>
                                            <a:rPr lang="en-US" sz="22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𝐿</m:t>
                                          </m:r>
                                          <m:r>
                                            <a:rPr lang="en-US" sz="22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(1+</m:t>
                                          </m:r>
                                          <m:r>
                                            <a:rPr lang="en-US" sz="22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𝑟</m:t>
                                          </m:r>
                                          <m:r>
                                            <a:rPr lang="en-US" sz="22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)</m:t>
                                          </m:r>
                                        </m:sup>
                                      </m:sSup>
                                    </m:e>
                                  </m:d>
                                  <m:r>
                                    <a:rPr lang="en-US" sz="2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r>
                                    <a:rPr lang="en-US" sz="2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𝐿</m:t>
                                  </m:r>
                                </m:e>
                              </m:d>
                            </m:oMath>
                          </a14:m>
                          <a:endParaRPr lang="en-US" sz="2200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 marL="106471" marR="106471" marT="53236" marB="53236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AEEF4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0044976"/>
                      </a:ext>
                    </a:extLst>
                  </a:tr>
                  <a:tr h="1192295">
                    <a:tc>
                      <a:txBody>
                        <a:bodyPr/>
                        <a:lstStyle/>
                        <a:p>
                          <a:pPr marL="123825" indent="0">
                            <a:tabLst/>
                          </a:pPr>
                          <a:r>
                            <a:rPr lang="en-US" sz="2200" b="0" dirty="0">
                              <a:solidFill>
                                <a:schemeClr val="tx1"/>
                              </a:solidFill>
                            </a:rPr>
                            <a:t>Iso-elastic Utility (CRRA)</a:t>
                          </a:r>
                          <a:endParaRPr lang="en-US" sz="2200" b="0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 marL="106471" marR="106471" marT="53236" marB="53236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1D9E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200" b="0" dirty="0">
                              <a:solidFill>
                                <a:schemeClr val="tx1"/>
                              </a:solidFill>
                            </a:rPr>
                            <a:t>E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d>
                                    <m:dPr>
                                      <m:ctrlPr>
                                        <a:rPr lang="en-US" sz="2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22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n-US" sz="22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sz="22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1+</m:t>
                                              </m:r>
                                              <m:r>
                                                <a:rPr lang="en-US" sz="22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𝑟</m:t>
                                              </m:r>
                                            </m:e>
                                          </m:d>
                                        </m:e>
                                        <m:sup>
                                          <m:d>
                                            <m:dPr>
                                              <m:ctrlPr>
                                                <a:rPr lang="en-US" sz="22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sz="22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1−</m:t>
                                              </m:r>
                                              <m:r>
                                                <a:rPr lang="en-US" sz="2200" b="0" i="1" smtClean="0">
                                                  <a:solidFill>
                                                    <a:schemeClr val="tx1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𝐿</m:t>
                                              </m:r>
                                            </m:e>
                                          </m:d>
                                        </m:sup>
                                      </m:sSup>
                                      <m:r>
                                        <a:rPr lang="en-US" sz="2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−1</m:t>
                                      </m:r>
                                    </m:e>
                                  </m:d>
                                  <m:r>
                                    <a:rPr lang="en-US" sz="2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/</m:t>
                                  </m:r>
                                  <m:d>
                                    <m:dPr>
                                      <m:ctrlPr>
                                        <a:rPr lang="en-US" sz="2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2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r>
                                        <a:rPr lang="en-US" sz="2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d>
                                </m:e>
                              </m:d>
                            </m:oMath>
                          </a14:m>
                          <a:endParaRPr lang="en-US" sz="2200" b="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06471" marR="106471" marT="53236" marB="53236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1D9E8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49222725"/>
                      </a:ext>
                    </a:extLst>
                  </a:tr>
                  <a:tr h="738232">
                    <a:tc>
                      <a:txBody>
                        <a:bodyPr/>
                        <a:lstStyle/>
                        <a:p>
                          <a:pPr marL="123825" indent="0">
                            <a:tabLst/>
                          </a:pPr>
                          <a:r>
                            <a:rPr lang="en-US" sz="2200" b="0" dirty="0">
                              <a:solidFill>
                                <a:schemeClr val="tx1"/>
                              </a:solidFill>
                            </a:rPr>
                            <a:t>Rubinstein’s Utility</a:t>
                          </a:r>
                          <a:endParaRPr lang="en-US" sz="2200" b="0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 marL="106471" marR="106471" marT="53236" marB="53236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AEEF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11113" lvl="1" indent="0" algn="ctr">
                            <a:buNone/>
                            <a:tabLst/>
                          </a:pPr>
                          <a:r>
                            <a:rPr lang="en-US" sz="2200" dirty="0">
                              <a:solidFill>
                                <a:schemeClr val="tx1"/>
                              </a:solidFill>
                            </a:rPr>
                            <a:t>E</a:t>
                          </a:r>
                          <a14:m>
                            <m:oMath xmlns:m="http://schemas.openxmlformats.org/officeDocument/2006/math"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20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 </m:t>
                                  </m:r>
                                  <m:func>
                                    <m:funcPr>
                                      <m:ctrlPr>
                                        <a:rPr lang="en-US" sz="220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200" i="0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ln</m:t>
                                      </m:r>
                                    </m:fName>
                                    <m:e>
                                      <m:d>
                                        <m:dPr>
                                          <m:ctrlPr>
                                            <a:rPr lang="en-US" sz="220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sz="22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1+</m:t>
                                          </m:r>
                                          <m:r>
                                            <a:rPr lang="en-US" sz="2200" b="0" i="1" smtClean="0">
                                              <a:solidFill>
                                                <a:schemeClr val="tx1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𝐿𝑟</m:t>
                                          </m:r>
                                        </m:e>
                                      </m:d>
                                      <m:r>
                                        <a:rPr lang="en-US" sz="2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/</m:t>
                                      </m:r>
                                      <m:r>
                                        <a:rPr lang="en-US" sz="2200" b="0" i="1" smtClean="0">
                                          <a:solidFill>
                                            <a:schemeClr val="tx1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𝐿</m:t>
                                      </m:r>
                                    </m:e>
                                  </m:func>
                                  <m:r>
                                    <a:rPr lang="en-US" sz="22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 </m:t>
                                  </m:r>
                                </m:e>
                              </m:d>
                            </m:oMath>
                          </a14:m>
                          <a:endParaRPr lang="en-US" sz="2200" dirty="0">
                            <a:solidFill>
                              <a:schemeClr val="tx1"/>
                            </a:solidFill>
                          </a:endParaRPr>
                        </a:p>
                      </a:txBody>
                      <a:tcPr marL="106471" marR="106471" marT="53236" marB="53236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AEEF4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88743759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9" name="Table 8">
                <a:extLst>
                  <a:ext uri="{FF2B5EF4-FFF2-40B4-BE49-F238E27FC236}">
                    <a16:creationId xmlns:a16="http://schemas.microsoft.com/office/drawing/2014/main" id="{F00D98CB-C1DE-30A5-E028-50C6CD652235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148444276"/>
                  </p:ext>
                </p:extLst>
              </p:nvPr>
            </p:nvGraphicFramePr>
            <p:xfrm>
              <a:off x="609600" y="1752601"/>
              <a:ext cx="7924800" cy="3505198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3962400">
                      <a:extLst>
                        <a:ext uri="{9D8B030D-6E8A-4147-A177-3AD203B41FA5}">
                          <a16:colId xmlns:a16="http://schemas.microsoft.com/office/drawing/2014/main" val="680075812"/>
                        </a:ext>
                      </a:extLst>
                    </a:gridCol>
                    <a:gridCol w="3962400">
                      <a:extLst>
                        <a:ext uri="{9D8B030D-6E8A-4147-A177-3AD203B41FA5}">
                          <a16:colId xmlns:a16="http://schemas.microsoft.com/office/drawing/2014/main" val="3598639708"/>
                        </a:ext>
                      </a:extLst>
                    </a:gridCol>
                  </a:tblGrid>
                  <a:tr h="836439">
                    <a:tc>
                      <a:txBody>
                        <a:bodyPr/>
                        <a:lstStyle/>
                        <a:p>
                          <a:pPr marL="123825" indent="0">
                            <a:tabLst/>
                          </a:pPr>
                          <a:r>
                            <a:rPr lang="en-US" sz="2200" b="0" dirty="0">
                              <a:solidFill>
                                <a:schemeClr val="tx1"/>
                              </a:solidFill>
                            </a:rPr>
                            <a:t>Mean-Variance Approximation</a:t>
                          </a:r>
                          <a:endParaRPr lang="en-US" sz="2200" b="0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 marL="106471" marR="106471" marT="53236" marB="53236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1D9E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200" b="0" dirty="0">
                              <a:solidFill>
                                <a:schemeClr val="tx1"/>
                              </a:solidFill>
                            </a:rPr>
                            <a:t>Mean{r} – L Variance{r}/2</a:t>
                          </a:r>
                          <a:endParaRPr lang="en-US" sz="2200" b="0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 marL="106471" marR="106471" marT="53236" marB="53236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rgbClr val="D1D9E8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3559812797"/>
                      </a:ext>
                    </a:extLst>
                  </a:tr>
                  <a:tr h="738232">
                    <a:tc>
                      <a:txBody>
                        <a:bodyPr/>
                        <a:lstStyle/>
                        <a:p>
                          <a:pPr marL="123825" indent="0">
                            <a:tabLst/>
                          </a:pPr>
                          <a:r>
                            <a:rPr lang="en-US" sz="2200" dirty="0">
                              <a:solidFill>
                                <a:schemeClr val="tx1"/>
                              </a:solidFill>
                            </a:rPr>
                            <a:t>Exponential Utility</a:t>
                          </a:r>
                          <a:endParaRPr lang="en-US" sz="2200" b="0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 marL="106471" marR="106471" marT="53236" marB="53236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AEEF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6471" marR="106471" marT="53236" marB="53236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321" t="-115517" r="-641" b="-26551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340044976"/>
                      </a:ext>
                    </a:extLst>
                  </a:tr>
                  <a:tr h="1192295">
                    <a:tc>
                      <a:txBody>
                        <a:bodyPr/>
                        <a:lstStyle/>
                        <a:p>
                          <a:pPr marL="123825" indent="0">
                            <a:tabLst/>
                          </a:pPr>
                          <a:r>
                            <a:rPr lang="en-US" sz="2200" b="0" dirty="0">
                              <a:solidFill>
                                <a:schemeClr val="tx1"/>
                              </a:solidFill>
                            </a:rPr>
                            <a:t>Iso-elastic Utility (CRRA)</a:t>
                          </a:r>
                          <a:endParaRPr lang="en-US" sz="2200" b="0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 marL="106471" marR="106471" marT="53236" marB="53236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D1D9E8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6471" marR="106471" marT="53236" marB="53236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321" t="-132979" r="-641" b="-6383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749222725"/>
                      </a:ext>
                    </a:extLst>
                  </a:tr>
                  <a:tr h="738232">
                    <a:tc>
                      <a:txBody>
                        <a:bodyPr/>
                        <a:lstStyle/>
                        <a:p>
                          <a:pPr marL="123825" indent="0">
                            <a:tabLst/>
                          </a:pPr>
                          <a:r>
                            <a:rPr lang="en-US" sz="2200" b="0" dirty="0">
                              <a:solidFill>
                                <a:schemeClr val="tx1"/>
                              </a:solidFill>
                            </a:rPr>
                            <a:t>Rubinstein’s Utility</a:t>
                          </a:r>
                          <a:endParaRPr lang="en-US" sz="2200" b="0" dirty="0">
                            <a:solidFill>
                              <a:schemeClr val="tx1"/>
                            </a:solidFill>
                            <a:latin typeface="+mn-lt"/>
                          </a:endParaRPr>
                        </a:p>
                      </a:txBody>
                      <a:tcPr marL="106471" marR="106471" marT="53236" marB="53236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rgbClr val="EAEEF4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106471" marR="106471" marT="53236" marB="53236"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>
                          <a:blip r:embed="rId3"/>
                          <a:stretch>
                            <a:fillRect l="-100321" t="-377586" r="-641" b="-344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88743759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46272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35957DB-B9E0-BEFE-2D3A-12EC325220B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C82FBF-E848-038A-C9B3-54B301DB67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7924800" cy="533400"/>
          </a:xfrm>
        </p:spPr>
        <p:txBody>
          <a:bodyPr/>
          <a:lstStyle/>
          <a:p>
            <a:pPr algn="l"/>
            <a:r>
              <a:rPr lang="en-US" sz="2800" dirty="0"/>
              <a:t>Risk Aversion Parameter: 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DE25A-2038-749B-9DC6-2AC815AE0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22437"/>
            <a:ext cx="7467600" cy="4525963"/>
          </a:xfrm>
        </p:spPr>
        <p:txBody>
          <a:bodyPr/>
          <a:lstStyle/>
          <a:p>
            <a:pPr marL="236538" indent="-236538"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200" dirty="0"/>
              <a:t>With L at value of 4 or less and modest fat-tailed risks, similar optimal portfolios are produced using each of the utility approaches.</a:t>
            </a:r>
          </a:p>
          <a:p>
            <a:pPr marL="236538" indent="-236538">
              <a:spcBef>
                <a:spcPts val="1800"/>
              </a:spcBef>
              <a:buSzPct val="70000"/>
              <a:buFont typeface="Wingdings" pitchFamily="2" charset="2"/>
              <a:buChar char="Ø"/>
            </a:pPr>
            <a:r>
              <a:rPr lang="en-US" sz="2200" dirty="0"/>
              <a:t>Estimating L</a:t>
            </a:r>
          </a:p>
          <a:p>
            <a:pPr marL="460375" lvl="1" indent="-225425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From questionnaires based on preferences for hypothetical choices </a:t>
            </a:r>
          </a:p>
          <a:p>
            <a:pPr marL="460375" lvl="1" indent="-225425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sz="2200" dirty="0"/>
              <a:t>The ratio of portfolio value to maximum tolerable loss (discretionary wealth)</a:t>
            </a:r>
            <a:endParaRPr lang="en-US" sz="2200" dirty="0">
              <a:solidFill>
                <a:srgbClr val="0E0E0E"/>
              </a:solidFill>
              <a:effectLst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76E727-2371-E188-463C-AF49BBE870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E0D6D2-66E8-F54E-8C2D-237EFFFE9ABF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3F964922-71FB-B1AF-5528-5E335B7F9D4D}"/>
              </a:ext>
            </a:extLst>
          </p:cNvPr>
          <p:cNvCxnSpPr>
            <a:cxnSpLocks/>
          </p:cNvCxnSpPr>
          <p:nvPr/>
        </p:nvCxnSpPr>
        <p:spPr>
          <a:xfrm>
            <a:off x="533400" y="1295400"/>
            <a:ext cx="79248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847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7525A5-D262-A25C-2731-0FFFDDE43F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D669B3-5B44-89FB-BC92-E07D3329C3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09600"/>
            <a:ext cx="7924800" cy="533400"/>
          </a:xfrm>
        </p:spPr>
        <p:txBody>
          <a:bodyPr/>
          <a:lstStyle/>
          <a:p>
            <a:r>
              <a:rPr lang="en-US" sz="3200" dirty="0"/>
              <a:t>One Way to Set Risk Aversion 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22F38-8B93-5DB1-A01F-BCFDA56B8B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981200"/>
            <a:ext cx="8153400" cy="4525963"/>
          </a:xfrm>
        </p:spPr>
        <p:txBody>
          <a:bodyPr/>
          <a:lstStyle/>
          <a:p>
            <a:pPr marL="688975" lvl="1" indent="-454025">
              <a:spcBef>
                <a:spcPts val="1800"/>
              </a:spcBef>
              <a:buNone/>
            </a:pPr>
            <a:r>
              <a:rPr lang="en-US" sz="3200" dirty="0"/>
              <a:t>What is the greatest fractional investment loss </a:t>
            </a:r>
            <a:r>
              <a:rPr lang="en-US" sz="3200" i="1" dirty="0"/>
              <a:t>you</a:t>
            </a:r>
            <a:r>
              <a:rPr lang="en-US" sz="3200" dirty="0"/>
              <a:t> can endure in a year without it being a personal disaster?</a:t>
            </a:r>
          </a:p>
          <a:p>
            <a:pPr marL="688975" lvl="1" indent="-454025">
              <a:spcBef>
                <a:spcPts val="1800"/>
              </a:spcBef>
              <a:buNone/>
            </a:pPr>
            <a:endParaRPr lang="en-US" sz="1200" dirty="0"/>
          </a:p>
          <a:p>
            <a:pPr marL="688975" lvl="1" indent="-454025">
              <a:spcBef>
                <a:spcPts val="1800"/>
              </a:spcBef>
              <a:buNone/>
            </a:pPr>
            <a:r>
              <a:rPr lang="en-US" sz="3200" dirty="0"/>
              <a:t>As a good start, simply invert:</a:t>
            </a:r>
          </a:p>
          <a:p>
            <a:pPr marL="688975" lvl="1" indent="-454025" algn="ctr">
              <a:spcBef>
                <a:spcPts val="1800"/>
              </a:spcBef>
              <a:buNone/>
            </a:pPr>
            <a:r>
              <a:rPr lang="en-US" sz="3200" dirty="0"/>
              <a:t>L ~ 1/max loss fraction</a:t>
            </a:r>
          </a:p>
          <a:p>
            <a:pPr marL="234950" lvl="1" indent="0">
              <a:spcBef>
                <a:spcPts val="1800"/>
              </a:spcBef>
              <a:buNone/>
            </a:pPr>
            <a:endParaRPr lang="en-US" sz="3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E88115-2FFA-7858-AD78-D39FBBD57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1E0D6D2-66E8-F54E-8C2D-237EFFFE9ABF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10695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8540</TotalTime>
  <Words>1081</Words>
  <Application>Microsoft Macintosh PowerPoint</Application>
  <PresentationFormat>On-screen Show (4:3)</PresentationFormat>
  <Paragraphs>263</Paragraphs>
  <Slides>21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30" baseType="lpstr">
      <vt:lpstr>Aptos</vt:lpstr>
      <vt:lpstr>Aptos Narrow</vt:lpstr>
      <vt:lpstr>Arial</vt:lpstr>
      <vt:lpstr>Calibri</vt:lpstr>
      <vt:lpstr>Cambria Math</vt:lpstr>
      <vt:lpstr>Franklin Gothic Medium</vt:lpstr>
      <vt:lpstr>Times New Roman</vt:lpstr>
      <vt:lpstr>Wingdings</vt:lpstr>
      <vt:lpstr>Office Theme</vt:lpstr>
      <vt:lpstr>MODELING HOW INVESTMENT MANAGERS AND CLIENTS CAN WORK BETTER TOGETHER   QWAFAFEW BOSTON March 18, 2025  REFERENCE: AGENT INVESTING: A CONSTRUCTIVE APPROACH,  WITH STEVE SATCHELL, JPM FEB 2025    </vt:lpstr>
      <vt:lpstr>Professional Investing Will Keep Changing</vt:lpstr>
      <vt:lpstr>Agent Investing</vt:lpstr>
      <vt:lpstr>Investing Coalition Model Approach</vt:lpstr>
      <vt:lpstr>Calculating Agent Return From Investment Return</vt:lpstr>
      <vt:lpstr>PowerPoint Presentation</vt:lpstr>
      <vt:lpstr>Approaches to Expected Utility of Return r</vt:lpstr>
      <vt:lpstr>Risk Aversion Parameter: L</vt:lpstr>
      <vt:lpstr>One Way to Set Risk Aversion L</vt:lpstr>
      <vt:lpstr>Shiller Historical Data for Modeling Returns 1,825 Observations and Estimates</vt:lpstr>
      <vt:lpstr>Scenarios Presented</vt:lpstr>
      <vt:lpstr>PowerPoint Presentation</vt:lpstr>
      <vt:lpstr>PowerPoint Presentation</vt:lpstr>
      <vt:lpstr>PowerPoint Presentation</vt:lpstr>
      <vt:lpstr>PowerPoint Presentation</vt:lpstr>
      <vt:lpstr>Emergent Behavior</vt:lpstr>
      <vt:lpstr>Common Performance Measurement Falls Short</vt:lpstr>
      <vt:lpstr>Better Performance Measurement</vt:lpstr>
      <vt:lpstr>Practical Applications Today</vt:lpstr>
      <vt:lpstr>Future Research Potential</vt:lpstr>
      <vt:lpstr>Conclusions</vt:lpstr>
    </vt:vector>
  </TitlesOfParts>
  <Company>Sony Electronics,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Financial Service: A Manifesto for Change</dc:title>
  <dc:creator>Jarrod Wilcox</dc:creator>
  <cp:lastModifiedBy>Jarrod Wilcox</cp:lastModifiedBy>
  <cp:revision>453</cp:revision>
  <cp:lastPrinted>2025-03-04T00:55:52Z</cp:lastPrinted>
  <dcterms:created xsi:type="dcterms:W3CDTF">2015-05-03T19:18:03Z</dcterms:created>
  <dcterms:modified xsi:type="dcterms:W3CDTF">2025-03-12T17:30:46Z</dcterms:modified>
</cp:coreProperties>
</file>