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34" r:id="rId3"/>
    <p:sldId id="466" r:id="rId4"/>
    <p:sldId id="519" r:id="rId5"/>
    <p:sldId id="520" r:id="rId6"/>
    <p:sldId id="518" r:id="rId7"/>
    <p:sldId id="477" r:id="rId8"/>
    <p:sldId id="479" r:id="rId9"/>
    <p:sldId id="471" r:id="rId10"/>
    <p:sldId id="456" r:id="rId11"/>
    <p:sldId id="426" r:id="rId12"/>
    <p:sldId id="515" r:id="rId13"/>
    <p:sldId id="516" r:id="rId14"/>
    <p:sldId id="517" r:id="rId15"/>
    <p:sldId id="514" r:id="rId16"/>
    <p:sldId id="472" r:id="rId17"/>
    <p:sldId id="512" r:id="rId18"/>
    <p:sldId id="473" r:id="rId19"/>
    <p:sldId id="513" r:id="rId20"/>
    <p:sldId id="475" r:id="rId21"/>
    <p:sldId id="4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6F0"/>
    <a:srgbClr val="0336F0"/>
    <a:srgbClr val="5A7AEE"/>
    <a:srgbClr val="D1D9E8"/>
    <a:srgbClr val="EA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1348"/>
    <p:restoredTop sz="96301"/>
  </p:normalViewPr>
  <p:slideViewPr>
    <p:cSldViewPr>
      <p:cViewPr varScale="1">
        <p:scale>
          <a:sx n="108" d="100"/>
          <a:sy n="108" d="100"/>
        </p:scale>
        <p:origin x="1296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4328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D1CCD7-09EE-2B45-9FE7-39CE62CF1B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5B23E1-062D-6149-9A94-ABF4AC0E3DD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5EC9-7E88-DA40-BFD5-38375240928C}" type="datetimeFigureOut">
              <a:rPr lang="en-US"/>
              <a:pPr>
                <a:defRPr/>
              </a:pPr>
              <a:t>3/12/25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6D224C-4918-CF43-89F9-8E1F9B5898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ACC22B-1280-EF48-BDCD-9E7275DA1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715DA-E430-AA4A-8063-AE07F4BE2D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AF120-877D-9044-AEFA-F63BA1CE8D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C1886C-CBA7-7E43-BB98-12331ED8A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2DA64BF8-25FD-5642-8951-0879CB408B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FA09123A-8E63-FD4D-BEF2-F5DC9F713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79A73DDD-1F50-9A41-AC83-CB35B12B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EBA0EB-95D4-C54A-8BE3-21F1BBBD7A2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666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276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365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16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5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948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318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373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342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91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890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330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52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simple model can provide some deep insights</a:t>
            </a:r>
          </a:p>
          <a:p>
            <a:endParaRPr lang="en-US" dirty="0"/>
          </a:p>
          <a:p>
            <a:r>
              <a:rPr lang="en-US" dirty="0"/>
              <a:t>Marketing “pitch” about the pivot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19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8CAE1-E671-0BC8-A5B0-94CABEDC5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888DA9-DE57-EED4-0AB6-CF086EF309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917924-63E2-3B61-CD8C-CA8330E82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0174" y="4343400"/>
            <a:ext cx="5486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22283-F907-1022-FFAB-185F4608CF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8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86721-C4AF-965C-87DD-666ACD9AE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7927D4-26B4-6F43-3144-6050636000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9D0C43-8AA5-EAAF-6D00-44683ECEDD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8C0CD-748B-6F81-67FC-EAE3A9E55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798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B5001-7A3E-4891-E36F-52A1712D2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412F34-AA03-3BBD-C2C3-CB677F18A8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C8D77A-CF5F-FF18-8E53-102B71E7A8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2FAD0-809D-D9E8-F69D-284EDB9A85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9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91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188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C1886C-CBA7-7E43-BB98-12331ED8AF4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07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94AA-8796-5B42-9436-44C9D36F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E49F-41D8-714C-BB27-C6BE4533F4CF}" type="datetime1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4C33E-F58E-BD46-910A-E5E4F177C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F5DE-AF5F-DE48-A5EC-46958B47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8762-4516-7F42-A2B2-943A2903D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78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B2D99-2180-5647-B8FB-B106EB0D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619F-2CA3-4E4F-BBFC-E8A48B2EB51D}" type="datetime1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EB11D-C9F1-5849-B3F6-FA8A0CE6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881A4-2809-4543-BE5E-F8784EF9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B1D2-FE46-F04B-9F97-F4AA3FD77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12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311DB-8E2F-1243-8339-3306D1B8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083D-A80A-404C-8D24-BB8D24383700}" type="datetime1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7ADE0-6B8F-3342-999C-F63FCF84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70B43-B88A-4149-B996-ED01719E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43F5-82B1-AE47-B859-631F89E3E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9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0FE518-6AA0-AE4B-AADC-82998529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7B38-9E5C-DA4D-BDD0-FD0D8223771D}" type="datetime1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528B96-F5FE-D847-B7A8-D03BE99E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8DC199-E85D-0D4B-9F17-FAE77B0E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D6D2-66E8-F54E-8C2D-237EFFFE9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5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56B40-10EC-3D4E-9F38-A567D91C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312F3-FC66-9F49-ADBC-3FA6E3E1E760}" type="datetime1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9AC52-3CFB-A744-BE60-F0AAE838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C59CE-1B5C-5644-88CB-C2CB7ED1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AA8C-4F3B-4640-BCF3-1CAC433A42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7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8C10D5-FCCD-DE4E-BF0A-91EF35FF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3A22-B226-F24A-AABE-7BF500C94BA2}" type="datetime1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070E61-5165-B343-ABD0-A8660C29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658FB5-9EF0-A646-944E-8337C368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35A5-2D5B-494B-8E03-02581484C5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8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32D81E-9085-0C4D-A15B-12DE3FEA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E2F7-B138-CD4E-9E53-02408DE27FD0}" type="datetime1">
              <a:rPr lang="en-US" smtClean="0"/>
              <a:t>3/12/25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C2728C-19EF-E24C-A6A3-CE37F28F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BB375-3425-E44D-83BD-891465ED8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63BD-26CF-AB40-B4AA-943C7C615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96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AEC1C39-D70E-544C-A457-FC9B42B2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2546-B17A-5B45-92A9-19EA2C106011}" type="datetime1">
              <a:rPr lang="en-US" smtClean="0"/>
              <a:t>3/12/25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DC02A2-9149-7646-88E1-47E2100D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88D621-187B-E643-8D00-AEDEC672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0D80E-181E-3944-A835-58649CE17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90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043BB4-A7CC-8940-8A2E-7AB2474F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374C-CC35-604C-B36E-CC1B7F4AE17C}" type="datetime1">
              <a:rPr lang="en-US" smtClean="0"/>
              <a:t>3/12/25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A1CC328-AF77-F540-8CC0-40E195D7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766820-FF2B-F345-AF05-8D805364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6789F-1865-2E43-B61B-A0A3625C6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8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B48061-B203-7A43-B664-0F5CDF41C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F5F5-A820-DC4E-A8BB-18554BCD6598}" type="datetime1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70C2D7-3242-F242-A64E-C08965EB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DF3EE7-3D18-6C49-BCFC-EA15B523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71E6B-F9E4-E64E-A206-72B2277C7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7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1B0FBD-3E89-194B-A40D-E3D0B9D3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EA94-7922-8349-9A37-FB023FC2DDE8}" type="datetime1">
              <a:rPr lang="en-US" smtClean="0"/>
              <a:t>3/12/25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D0EDD0-A749-AC4B-945C-B10D1061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F7A83F-3EE9-9C45-AEE4-340004CF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70A7-C885-444E-8A9B-FE6C42C4D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41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FCBCA6-132C-E047-93AB-DFA94BE540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D03D94A-1B35-5449-B8FD-E47BE0A91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AA99-175F-C549-BF83-35D68BC89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C8D73-7FE7-454B-819B-D5207A973C13}" type="datetime1">
              <a:rPr lang="en-US" smtClean="0"/>
              <a:t>3/12/25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50265-5A82-E445-B88A-66D16495F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4DB78-34C6-A640-9E1E-B692AA611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F016A2-0CE9-564F-9248-045E2A80D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5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C312-403B-7541-BACE-E2EAEF43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85988"/>
            <a:ext cx="7772400" cy="1362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MODELING HOW INVESTMENT MANAGERS AND CLIENTS CAN WORK BETTER TOGETHER</a:t>
            </a:r>
            <a:br>
              <a:rPr lang="en-US" dirty="0"/>
            </a:br>
            <a:br>
              <a:rPr lang="en-US" dirty="0"/>
            </a:br>
            <a:br>
              <a:rPr lang="en-US" sz="3100" dirty="0">
                <a:latin typeface="Franklin Gothic Medium" pitchFamily="34" charset="0"/>
              </a:rPr>
            </a:br>
            <a:r>
              <a:rPr lang="en-US" sz="2200" dirty="0">
                <a:latin typeface="+mn-lt"/>
              </a:rPr>
              <a:t>QWAFAFEW BOSTON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March 18, 2025</a:t>
            </a:r>
            <a:br>
              <a:rPr lang="en-US" sz="2200" dirty="0">
                <a:latin typeface="Franklin Gothic Medium" pitchFamily="34" charset="0"/>
              </a:rPr>
            </a:br>
            <a:br>
              <a:rPr lang="en-US" sz="2200" dirty="0">
                <a:latin typeface="Franklin Gothic Medium" pitchFamily="34" charset="0"/>
              </a:rPr>
            </a:br>
            <a:r>
              <a:rPr lang="en-US" sz="2200" b="0" dirty="0"/>
              <a:t>REFERENCE: </a:t>
            </a:r>
            <a:r>
              <a:rPr lang="en-US" sz="2200" b="0" i="1" dirty="0"/>
              <a:t>AGENT INVESTING: A CONSTRUCTIVE APPROACH, </a:t>
            </a:r>
            <a:r>
              <a:rPr lang="en-US" sz="2200" b="0" dirty="0"/>
              <a:t> WITH STEVE SATCHELL, JPM FEB 2025</a:t>
            </a:r>
            <a:br>
              <a:rPr lang="en-US" sz="2200" dirty="0">
                <a:latin typeface="Franklin Gothic Medium" pitchFamily="34" charset="0"/>
              </a:rPr>
            </a:br>
            <a:br>
              <a:rPr lang="en-US" sz="3100" dirty="0">
                <a:latin typeface="Franklin Gothic Medium" pitchFamily="34" charset="0"/>
              </a:rPr>
            </a:br>
            <a:br>
              <a:rPr lang="en-US" sz="3100" dirty="0">
                <a:latin typeface="Franklin Gothic Medium" pitchFamily="34" charset="0"/>
              </a:rPr>
            </a:br>
            <a:br>
              <a:rPr lang="en-US" sz="3100" dirty="0">
                <a:latin typeface="Franklin Gothic Medium" pitchFamily="34" charset="0"/>
              </a:rPr>
            </a:br>
            <a:endParaRPr lang="en-US" sz="2200" b="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AF28D-E059-6445-92A5-D504D4831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Jarrod Wilcox, William </a:t>
            </a:r>
            <a:r>
              <a:rPr lang="en-US" sz="2400" dirty="0" err="1"/>
              <a:t>Zieff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C3597-1C80-8ADE-4EAA-EEB26296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2AA8C-4F3B-4640-BCF3-1CAC433A427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F6ECD-9783-9332-A7EB-B4A5677CF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B9CE1CD-AAE0-5378-77C9-C39824F64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622416"/>
              </p:ext>
            </p:extLst>
          </p:nvPr>
        </p:nvGraphicFramePr>
        <p:xfrm>
          <a:off x="762000" y="1219202"/>
          <a:ext cx="7696196" cy="5045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41">
                  <a:extLst>
                    <a:ext uri="{9D8B030D-6E8A-4147-A177-3AD203B41FA5}">
                      <a16:colId xmlns:a16="http://schemas.microsoft.com/office/drawing/2014/main" val="3798664907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3457619271"/>
                    </a:ext>
                  </a:extLst>
                </a:gridCol>
                <a:gridCol w="218903">
                  <a:extLst>
                    <a:ext uri="{9D8B030D-6E8A-4147-A177-3AD203B41FA5}">
                      <a16:colId xmlns:a16="http://schemas.microsoft.com/office/drawing/2014/main" val="1874173371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3858470691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2423959258"/>
                    </a:ext>
                  </a:extLst>
                </a:gridCol>
                <a:gridCol w="256072">
                  <a:extLst>
                    <a:ext uri="{9D8B030D-6E8A-4147-A177-3AD203B41FA5}">
                      <a16:colId xmlns:a16="http://schemas.microsoft.com/office/drawing/2014/main" val="2245503303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561518727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2042275643"/>
                    </a:ext>
                  </a:extLst>
                </a:gridCol>
                <a:gridCol w="1109644">
                  <a:extLst>
                    <a:ext uri="{9D8B030D-6E8A-4147-A177-3AD203B41FA5}">
                      <a16:colId xmlns:a16="http://schemas.microsoft.com/office/drawing/2014/main" val="3419970604"/>
                    </a:ext>
                  </a:extLst>
                </a:gridCol>
                <a:gridCol w="290216">
                  <a:extLst>
                    <a:ext uri="{9D8B030D-6E8A-4147-A177-3AD203B41FA5}">
                      <a16:colId xmlns:a16="http://schemas.microsoft.com/office/drawing/2014/main" val="1490647673"/>
                    </a:ext>
                  </a:extLst>
                </a:gridCol>
              </a:tblGrid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849703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Aft>
                          <a:spcPts val="1125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MONTHLY TOTAL RETURN CHARACTERISTICS</a:t>
                      </a:r>
                      <a:endParaRPr lang="en-US" sz="2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4820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Aft>
                          <a:spcPts val="1125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CORRELATIONS</a:t>
                      </a:r>
                      <a:endParaRPr lang="en-US" sz="2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305139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ASSET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MEAN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STDEV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STOCK*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BOND*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600" u="sng" baseline="0" dirty="0">
                          <a:effectLst/>
                        </a:rPr>
                        <a:t>CASH**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472685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STOCK*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0.0081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0.0406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b="1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0.04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-0.01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3899819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BOND*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0.0039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>
                          <a:effectLst/>
                        </a:rPr>
                        <a:t>0.0127</a:t>
                      </a:r>
                      <a:endParaRPr lang="en-US" sz="1400" b="1" i="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b="1" i="0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>
                          <a:effectLst/>
                        </a:rPr>
                        <a:t>0.04</a:t>
                      </a:r>
                      <a:endParaRPr lang="en-US" sz="1400" b="1" i="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33777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CASH**</a:t>
                      </a:r>
                      <a:endParaRPr lang="en-US" sz="16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0.0012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>
                          <a:effectLst/>
                        </a:rPr>
                        <a:t>0.0026</a:t>
                      </a:r>
                      <a:endParaRPr lang="en-US" sz="1400" b="1" i="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b="1" i="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>
                          <a:effectLst/>
                        </a:rPr>
                        <a:t>-0.01</a:t>
                      </a:r>
                      <a:endParaRPr lang="en-US" sz="1400" b="1" i="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>
                          <a:effectLst/>
                        </a:rPr>
                        <a:t>0.01</a:t>
                      </a:r>
                      <a:endParaRPr lang="en-US" sz="1400" b="1" i="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Aft>
                          <a:spcPts val="1125"/>
                        </a:spcAft>
                      </a:pPr>
                      <a:r>
                        <a:rPr lang="en-US" sz="1400" b="1" i="0" baseline="0" dirty="0">
                          <a:effectLst/>
                        </a:rPr>
                        <a:t>1</a:t>
                      </a:r>
                      <a:endParaRPr lang="en-US" sz="1400" b="1" i="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035489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412178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* Source: Shiller [2023]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055846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>
                        <a:spcAft>
                          <a:spcPts val="1125"/>
                        </a:spcAft>
                      </a:pPr>
                      <a:r>
                        <a:rPr lang="en-US" sz="1400" baseline="0" dirty="0">
                          <a:effectLst/>
                        </a:rPr>
                        <a:t>** Proxy generated from return characteristics of VWSTX</a:t>
                      </a:r>
                      <a:endParaRPr lang="en-US" sz="14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218539"/>
                  </a:ext>
                </a:extLst>
              </a:tr>
              <a:tr h="458643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94409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1751A-B3FC-8836-B67B-E6C1E77F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4E37D8-0287-0252-6156-B06C3B75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31" y="533400"/>
            <a:ext cx="8274269" cy="914400"/>
          </a:xfrm>
        </p:spPr>
        <p:txBody>
          <a:bodyPr/>
          <a:lstStyle/>
          <a:p>
            <a:r>
              <a:rPr lang="en-US" sz="2800" dirty="0"/>
              <a:t>Shiller Historical Data for Modeling Returns</a:t>
            </a:r>
            <a:br>
              <a:rPr lang="en-US" sz="3600" dirty="0"/>
            </a:br>
            <a:r>
              <a:rPr lang="en-US" sz="2400" dirty="0"/>
              <a:t>1,825 Observations and Estimates</a:t>
            </a:r>
          </a:p>
        </p:txBody>
      </p:sp>
    </p:spTree>
    <p:extLst>
      <p:ext uri="{BB962C8B-B14F-4D97-AF65-F5344CB8AC3E}">
        <p14:creationId xmlns:p14="http://schemas.microsoft.com/office/powerpoint/2010/main" val="2026650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6AFB-D594-CD06-FD6F-F8DB6154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Scenarios Presented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5F3B3B-DC1D-955D-2C1C-C3B186A65751}"/>
              </a:ext>
            </a:extLst>
          </p:cNvPr>
          <p:cNvSpPr txBox="1"/>
          <p:nvPr/>
        </p:nvSpPr>
        <p:spPr>
          <a:xfrm>
            <a:off x="3990710" y="565702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43DA1-F987-02BB-230D-B195072E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235A5-2D5B-494B-8E03-02581484C52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862C654-D395-6D16-6512-0E82F2EFFC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3339806"/>
              </p:ext>
            </p:extLst>
          </p:nvPr>
        </p:nvGraphicFramePr>
        <p:xfrm>
          <a:off x="761999" y="1417638"/>
          <a:ext cx="7848601" cy="456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1213">
                  <a:extLst>
                    <a:ext uri="{9D8B030D-6E8A-4147-A177-3AD203B41FA5}">
                      <a16:colId xmlns:a16="http://schemas.microsoft.com/office/drawing/2014/main" val="3215426515"/>
                    </a:ext>
                  </a:extLst>
                </a:gridCol>
                <a:gridCol w="1199347">
                  <a:extLst>
                    <a:ext uri="{9D8B030D-6E8A-4147-A177-3AD203B41FA5}">
                      <a16:colId xmlns:a16="http://schemas.microsoft.com/office/drawing/2014/main" val="159629581"/>
                    </a:ext>
                  </a:extLst>
                </a:gridCol>
                <a:gridCol w="1199347">
                  <a:extLst>
                    <a:ext uri="{9D8B030D-6E8A-4147-A177-3AD203B41FA5}">
                      <a16:colId xmlns:a16="http://schemas.microsoft.com/office/drawing/2014/main" val="1545343799"/>
                    </a:ext>
                  </a:extLst>
                </a:gridCol>
                <a:gridCol w="1199347">
                  <a:extLst>
                    <a:ext uri="{9D8B030D-6E8A-4147-A177-3AD203B41FA5}">
                      <a16:colId xmlns:a16="http://schemas.microsoft.com/office/drawing/2014/main" val="3339437249"/>
                    </a:ext>
                  </a:extLst>
                </a:gridCol>
                <a:gridCol w="1199347">
                  <a:extLst>
                    <a:ext uri="{9D8B030D-6E8A-4147-A177-3AD203B41FA5}">
                      <a16:colId xmlns:a16="http://schemas.microsoft.com/office/drawing/2014/main" val="2798269641"/>
                    </a:ext>
                  </a:extLst>
                </a:gridCol>
              </a:tblGrid>
              <a:tr h="2355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</a:rPr>
                        <a:t>Fee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</a:rPr>
                        <a:t>Size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baseline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Benchmark</a:t>
                      </a: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baseline="0" dirty="0">
                          <a:effectLst/>
                        </a:rPr>
                        <a:t>Incentive</a:t>
                      </a:r>
                      <a:endParaRPr lang="en-US" sz="1600" b="1" i="0" u="sng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254589200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baseline="0" dirty="0">
                          <a:effectLst/>
                        </a:rPr>
                        <a:t>Agent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537932490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Social Utility Weight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141850673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Utility Function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Isoelastic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Isoelastic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Isoelastic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Isoelastic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4180367002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Risk Aversion L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503888361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Period Length (M's)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3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713974065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Net Fee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0 to .0009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0.0004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0.0004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0.0010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437898231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Relative Agent Asset Size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1 to .001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1 to .001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10 to .001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479048396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Forecast Fee Delta (M's /1%)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0,1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1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1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650268888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Promise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0.015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661222228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Return Components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ABC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ABC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ABC, ABR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ABCH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863825956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2729538411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baseline="0" dirty="0">
                          <a:effectLst/>
                        </a:rPr>
                        <a:t>Investor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758952142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effectLst/>
                        </a:rPr>
                        <a:t>Social Utility Weight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0.5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611274655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effectLst/>
                        </a:rPr>
                        <a:t>Utility Function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Markowitz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Markowitz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Markowitz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Exponential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4209206280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effectLst/>
                        </a:rPr>
                        <a:t>Risk Aversion L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3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3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3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142992619"/>
                  </a:ext>
                </a:extLst>
              </a:tr>
              <a:tr h="30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effectLst/>
                        </a:rPr>
                        <a:t>Period Length (M's)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1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3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306186503"/>
                  </a:ext>
                </a:extLst>
              </a:tr>
              <a:tr h="235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>
                          <a:effectLst/>
                        </a:rPr>
                        <a:t>Net Fee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effectLst/>
                        </a:rPr>
                        <a:t>0 to .0009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0.0004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>
                          <a:effectLst/>
                        </a:rPr>
                        <a:t>0.0004</a:t>
                      </a:r>
                      <a:endParaRPr lang="en-US" sz="1600" b="0" i="0" u="none" strike="noStrike" baseline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effectLst/>
                        </a:rPr>
                        <a:t>0.0010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110" marR="7110" marT="7110" marB="0" anchor="b"/>
                </a:tc>
                <a:extLst>
                  <a:ext uri="{0D108BD9-81ED-4DB2-BD59-A6C34878D82A}">
                    <a16:rowId xmlns:a16="http://schemas.microsoft.com/office/drawing/2014/main" val="174654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0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C9976F-5096-AEA1-EE6A-40EFE8DB3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7190B8-9227-EB9C-479B-CD05AEEF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6789F-1865-2E43-B61B-A0A3625C6B8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5C1E3D-DEB4-1DF9-C0FF-0D7AD7F1BE67}"/>
              </a:ext>
            </a:extLst>
          </p:cNvPr>
          <p:cNvSpPr txBox="1"/>
          <p:nvPr/>
        </p:nvSpPr>
        <p:spPr>
          <a:xfrm>
            <a:off x="2286000" y="381000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Scenario: Fee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140212-46F1-1153-9BBE-D6EE96AF8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391400" cy="509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95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0EE3B-1469-D55F-B62A-F3B7FA4ED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6B572-A2FE-B036-A45C-74563AD6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6789F-1865-2E43-B61B-A0A3625C6B8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75481-CAB4-4E2B-F706-6C6751CB6401}"/>
              </a:ext>
            </a:extLst>
          </p:cNvPr>
          <p:cNvSpPr txBox="1"/>
          <p:nvPr/>
        </p:nvSpPr>
        <p:spPr>
          <a:xfrm>
            <a:off x="2286000" y="381000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Scenario: Relative Agent Asset Size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835DE4-F001-D7E0-0876-B04836031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90600"/>
            <a:ext cx="7391400" cy="507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8FDA0-33A0-225F-4B2E-401E55311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56AEAA4-D991-3154-BC81-405054FB9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7162800" cy="524256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729C8C-DAD3-4A43-9476-8E6F2AEC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6789F-1865-2E43-B61B-A0A3625C6B8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B181E-9499-CE46-B2EE-AACF0A7DC961}"/>
              </a:ext>
            </a:extLst>
          </p:cNvPr>
          <p:cNvSpPr txBox="1"/>
          <p:nvPr/>
        </p:nvSpPr>
        <p:spPr>
          <a:xfrm>
            <a:off x="2286000" y="381000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Scenario: Fixed vs Dynamic Benchmark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4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84E26-494C-25E5-B5D7-954352B7D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25CAA3-CD56-C069-15FB-915B516B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6789F-1865-2E43-B61B-A0A3625C6B8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D40B90-7B2B-5D69-8111-3EB2DBED2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7772400" cy="23962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8F624A-B81B-E58B-55C7-E62E89C887CC}"/>
              </a:ext>
            </a:extLst>
          </p:cNvPr>
          <p:cNvSpPr txBox="1"/>
          <p:nvPr/>
        </p:nvSpPr>
        <p:spPr>
          <a:xfrm>
            <a:off x="2209800" y="381000"/>
            <a:ext cx="4572000" cy="369332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Scenario: Incentive Fee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0082DD-9340-7784-70E4-34FC829FAB26}"/>
              </a:ext>
            </a:extLst>
          </p:cNvPr>
          <p:cNvSpPr txBox="1"/>
          <p:nvPr/>
        </p:nvSpPr>
        <p:spPr>
          <a:xfrm>
            <a:off x="2286000" y="1066800"/>
            <a:ext cx="4800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Stock Allocation by Agent Size with Incentive Fee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DDFC34-F4B3-E5BF-B4C6-C078DDB8B9EC}"/>
              </a:ext>
            </a:extLst>
          </p:cNvPr>
          <p:cNvSpPr/>
          <p:nvPr/>
        </p:nvSpPr>
        <p:spPr>
          <a:xfrm>
            <a:off x="1842752" y="5688169"/>
            <a:ext cx="1905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Agent Fail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8A4B-FB23-A3E4-B8C8-0F9F6E3D5735}"/>
              </a:ext>
            </a:extLst>
          </p:cNvPr>
          <p:cNvSpPr/>
          <p:nvPr/>
        </p:nvSpPr>
        <p:spPr>
          <a:xfrm>
            <a:off x="3284202" y="5954869"/>
            <a:ext cx="37338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</a:rPr>
              <a:t>Investor Fail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8B4184-2EEB-6846-CBB9-084B3EFBB4EC}"/>
              </a:ext>
            </a:extLst>
          </p:cNvPr>
          <p:cNvSpPr/>
          <p:nvPr/>
        </p:nvSpPr>
        <p:spPr>
          <a:xfrm>
            <a:off x="1066800" y="3286258"/>
            <a:ext cx="7010400" cy="295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C8CE0-3F3B-A52E-B3A8-0ED306C36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926" y="3201444"/>
            <a:ext cx="7772400" cy="242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85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7BAFF-B8BA-BD9D-B7C7-1EEF3584B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0F65-3FE9-AE8B-C896-EA252294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Emergent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897CD-79AA-16B0-5945-A39D92C8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467600" cy="4525963"/>
          </a:xfrm>
        </p:spPr>
        <p:txBody>
          <a:bodyPr/>
          <a:lstStyle/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>
                <a:solidFill>
                  <a:srgbClr val="0E0E0E"/>
                </a:solidFill>
                <a:effectLst/>
              </a:rPr>
              <a:t>Higher asset-based fees first tilt agents toward higher-return, higher-risk allocations but </a:t>
            </a:r>
            <a:r>
              <a:rPr lang="en-US" sz="2200" dirty="0">
                <a:solidFill>
                  <a:srgbClr val="0E0E0E"/>
                </a:solidFill>
              </a:rPr>
              <a:t>very high </a:t>
            </a:r>
            <a:r>
              <a:rPr lang="en-US" sz="2200" dirty="0">
                <a:solidFill>
                  <a:srgbClr val="0E0E0E"/>
                </a:solidFill>
                <a:effectLst/>
              </a:rPr>
              <a:t>fees induce moderation. 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Agent committed asset size matters because it, along with cost of service, controls fee-based business return mean and standard deviation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Dynamic benchmarks improve coalition stability.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Hedge fund-like incentive fees can over-stimulate risk-taking and produce negative portfolio return skewness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3389B-26D8-D975-8911-FE061190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D17E8A-1D9A-6D76-E69C-DF56EF0D3D47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603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71592-B34B-0150-7847-2CF998204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C61F-88F1-E7BD-ED84-0175DD72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Common Performance Measurement Falls Short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58167-2435-29CC-6F5D-B6B52D68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96200" cy="4525963"/>
          </a:xfrm>
        </p:spPr>
        <p:txBody>
          <a:bodyPr/>
          <a:lstStyle/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>
                <a:solidFill>
                  <a:srgbClr val="0E0E0E"/>
                </a:solidFill>
              </a:rPr>
              <a:t>Agent asset allocation relies on forecasts of both portfolio results and perceived investor response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Forecasts that integrate risk are usually needed to reflect investor needs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Even the Sharpe Ratio—and other measures not based on expected utility – may do so inaccurately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i="1" dirty="0"/>
              <a:t>Industry performance reporting frequently…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000" i="1" dirty="0"/>
              <a:t>Makes it harder to engage with clients to have them consider, build intuition, and understand risk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000" i="1" dirty="0"/>
              <a:t>Proposals on this topic have been made, but limited uptake so far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DB02E-60E2-B1B0-AC77-478CDA4B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A5DC5-13C1-287B-B10B-28C8DDBA7357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97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57BB0C-5B87-699A-B112-12957F283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0C0B6-5FA1-8368-5FD8-FBA23A92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Better Performance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8737-A574-9442-D3BF-FD07967D3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19212"/>
            <a:ext cx="7543800" cy="4700583"/>
          </a:xfrm>
        </p:spPr>
        <p:txBody>
          <a:bodyPr/>
          <a:lstStyle/>
          <a:p>
            <a:pPr marL="239713" indent="-239713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Performance measures continually communicate perceived investor needs to the agent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 marL="239713" indent="-239713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Comparing risk-adjusted portfolio return to a risk-adjusted dynamic benchmark is practical—if a risk aversion parameter L is explicitly </a:t>
            </a:r>
            <a:r>
              <a:rPr lang="en-US" sz="2200" i="1" dirty="0"/>
              <a:t>agreed </a:t>
            </a:r>
            <a:r>
              <a:rPr lang="en-US" sz="2200" dirty="0"/>
              <a:t>upon</a:t>
            </a:r>
          </a:p>
          <a:p>
            <a:pPr marL="239713" indent="-239713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>
                <a:solidFill>
                  <a:srgbClr val="0E0E0E"/>
                </a:solidFill>
                <a:effectLst/>
              </a:rPr>
              <a:t>M-V example:  Mean{r-b) – (L/2)(Variance{r} – Variance{b})</a:t>
            </a:r>
          </a:p>
          <a:p>
            <a:pPr marL="239713" indent="-239713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>
                <a:solidFill>
                  <a:srgbClr val="0E0E0E"/>
                </a:solidFill>
              </a:rPr>
              <a:t>Single-period Rubinstein example: ln[(1+Lr)/(1+Lb)] / L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 marL="239713" indent="-239713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Potential Results: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 marL="579437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More stable relationships because wider feasible coalition range</a:t>
            </a:r>
          </a:p>
          <a:p>
            <a:pPr marL="579437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More opportunity for agents to add value through risk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D0243-495D-C8E5-9D95-552ACD33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E4A0AF-D96C-7351-442F-EE3FF1C0C5E3}"/>
              </a:ext>
            </a:extLst>
          </p:cNvPr>
          <p:cNvCxnSpPr>
            <a:cxnSpLocks/>
          </p:cNvCxnSpPr>
          <p:nvPr/>
        </p:nvCxnSpPr>
        <p:spPr>
          <a:xfrm>
            <a:off x="533400" y="9906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503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ABFAE-2275-0DE6-E959-1E91C21DC4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913C-5EA8-68A1-DA40-C27288EA3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56" y="1677986"/>
            <a:ext cx="7467600" cy="4525963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b="1" dirty="0"/>
              <a:t>Selecting Clients or Managers</a:t>
            </a:r>
            <a:r>
              <a:rPr lang="en-US" sz="2200" dirty="0"/>
              <a:t>: Right partner return, right benchmark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/>
              <a:t>Agreeing on Utility Function</a:t>
            </a:r>
            <a:r>
              <a:rPr lang="en-US" sz="2200" dirty="0"/>
              <a:t>: CRRA or Rubinstein </a:t>
            </a:r>
            <a:endParaRPr lang="en-US" sz="2200" dirty="0">
              <a:solidFill>
                <a:srgbClr val="0E0E0E"/>
              </a:solidFill>
              <a:effectLst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/>
              <a:t>Agreeing on Risk Aversion</a:t>
            </a:r>
            <a:r>
              <a:rPr lang="en-US" sz="2200" dirty="0"/>
              <a:t>: try the discretionary wealth approach to assessment even with other utility approaches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/>
              <a:t>Beware Naive Incentive Compensation</a:t>
            </a:r>
            <a:r>
              <a:rPr lang="en-US" sz="2200" dirty="0"/>
              <a:t>: Use more realistic simulation and employ fairer risk-adjusted incentives</a:t>
            </a:r>
            <a:endParaRPr lang="en-US" sz="2200" dirty="0">
              <a:solidFill>
                <a:srgbClr val="0E0E0E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27DC3E-B65A-4DE4-DF5D-D5A4EB55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Practical Applications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E547C-5D3E-AF7A-A9B6-7FCEEC6E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753411-7EF6-F9EF-3763-BED4CCC2F9AF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52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8C92-BBD5-FBC6-0CD4-5598D7FF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Professional Investing Will Keep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9D33C-A508-A594-8736-16653507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23222"/>
            <a:ext cx="7848600" cy="227257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200" dirty="0"/>
              <a:t>Just as in fields like law, medicine, and education, the investing price of commonplace intelligence will fall as AI is implemented </a:t>
            </a:r>
            <a:r>
              <a:rPr lang="en-US" sz="2200" b="1" dirty="0"/>
              <a:t>…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b="1" dirty="0"/>
              <a:t>…</a:t>
            </a:r>
            <a:r>
              <a:rPr lang="en-US" sz="2200" dirty="0"/>
              <a:t> putting a premium on the specialized intelligence needed for forming and managing agent-investor relationships.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5856B-67DB-3389-CBCB-16C5A55B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08D84A-442D-2C88-5992-09F890A4989D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82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D06A2-E27E-3334-1971-FF7565F25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C03A-1676-B58F-1AC3-940B50A5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53" y="26672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Future Research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903F-CB59-3C93-F892-17110E21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16" y="1315253"/>
            <a:ext cx="7612083" cy="4850613"/>
          </a:xfrm>
        </p:spPr>
        <p:txBody>
          <a:bodyPr/>
          <a:lstStyle/>
          <a:p>
            <a:pPr marL="239713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400" dirty="0">
                <a:solidFill>
                  <a:srgbClr val="0E0E0E"/>
                </a:solidFill>
              </a:rPr>
              <a:t>For theory:</a:t>
            </a:r>
          </a:p>
          <a:p>
            <a:pPr marL="639763" lvl="1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000" dirty="0">
                <a:solidFill>
                  <a:srgbClr val="0E0E0E"/>
                </a:solidFill>
              </a:rPr>
              <a:t>Modeling S-curve risk-seeking behavior</a:t>
            </a:r>
          </a:p>
          <a:p>
            <a:pPr marL="639763" lvl="1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000" dirty="0"/>
              <a:t>Situate within a competitive market of agents and clients</a:t>
            </a:r>
          </a:p>
          <a:p>
            <a:pPr marL="400050" lvl="1" indent="0">
              <a:spcBef>
                <a:spcPts val="1000"/>
              </a:spcBef>
              <a:buSzPct val="70000"/>
              <a:buNone/>
            </a:pPr>
            <a:endParaRPr lang="en-US" sz="800" dirty="0"/>
          </a:p>
          <a:p>
            <a:pPr marL="239713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For practice:</a:t>
            </a:r>
          </a:p>
          <a:p>
            <a:pPr marL="639763" lvl="1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000" dirty="0"/>
              <a:t>Cost of service and non-return client benefits</a:t>
            </a:r>
          </a:p>
          <a:p>
            <a:pPr marL="639763" lvl="1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000" dirty="0"/>
              <a:t>Consider how diversification of agent’s book of business might affect risk-taking with any individual client</a:t>
            </a:r>
          </a:p>
          <a:p>
            <a:pPr marL="639763" lvl="1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000" dirty="0"/>
              <a:t>Taxes and inflation</a:t>
            </a:r>
          </a:p>
          <a:p>
            <a:pPr marL="400050" lvl="1" indent="0">
              <a:spcBef>
                <a:spcPts val="1000"/>
              </a:spcBef>
              <a:buSzPct val="70000"/>
              <a:buNone/>
            </a:pPr>
            <a:endParaRPr lang="en-US" sz="800" dirty="0"/>
          </a:p>
          <a:p>
            <a:pPr marL="239713" indent="-239713">
              <a:spcBef>
                <a:spcPts val="10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Multi-period? Example:  successful managers becoming more conservative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E49A4-E6CF-408E-F672-427D3FCB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F783C8F-E8EF-2900-C542-1A06BB68B7BA}"/>
              </a:ext>
            </a:extLst>
          </p:cNvPr>
          <p:cNvCxnSpPr>
            <a:cxnSpLocks/>
          </p:cNvCxnSpPr>
          <p:nvPr/>
        </p:nvCxnSpPr>
        <p:spPr>
          <a:xfrm>
            <a:off x="457200" y="9906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360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817CC-2A49-9D49-4245-F7069A473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0807-EBAF-1139-09CB-2F5A7E41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A051-4021-9FD1-19D9-F211109D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467600" cy="4525963"/>
          </a:xfrm>
        </p:spPr>
        <p:txBody>
          <a:bodyPr/>
          <a:lstStyle/>
          <a:p>
            <a:pPr marL="239713" lvl="1" indent="-223838">
              <a:buSzPct val="70000"/>
              <a:buFont typeface="Wingdings" pitchFamily="2" charset="2"/>
              <a:buChar char="Ø"/>
            </a:pPr>
            <a:r>
              <a:rPr lang="en-US" sz="2200" dirty="0"/>
              <a:t>A relatively simple </a:t>
            </a:r>
            <a:r>
              <a:rPr lang="en-US" sz="2200" i="1" dirty="0"/>
              <a:t>coalition</a:t>
            </a:r>
            <a:r>
              <a:rPr lang="en-US" sz="2200" dirty="0"/>
              <a:t> model offers useful insights into policies for improving agent-investor relationships</a:t>
            </a:r>
          </a:p>
          <a:p>
            <a:pPr marL="15875" lvl="1" indent="0">
              <a:buSzPct val="70000"/>
              <a:buNone/>
            </a:pPr>
            <a:endParaRPr lang="en-US" sz="2200" dirty="0"/>
          </a:p>
          <a:p>
            <a:pPr marL="239713" lvl="1" indent="-223838">
              <a:buSzPct val="70000"/>
              <a:buFont typeface="Wingdings" pitchFamily="2" charset="2"/>
              <a:buChar char="Ø"/>
            </a:pPr>
            <a:r>
              <a:rPr lang="en-US" sz="2200" dirty="0"/>
              <a:t>Each party in a successful coalition needs a satisfactory risk-adjusted return on committed assets</a:t>
            </a:r>
          </a:p>
          <a:p>
            <a:pPr marL="15875" lvl="1" indent="0">
              <a:buSzPct val="70000"/>
              <a:buNone/>
            </a:pPr>
            <a:endParaRPr lang="en-US" sz="2200" dirty="0"/>
          </a:p>
          <a:p>
            <a:pPr marL="239713" lvl="1" indent="-223838">
              <a:buSzPct val="70000"/>
              <a:buFont typeface="Wingdings" pitchFamily="2" charset="2"/>
              <a:buChar char="Ø"/>
            </a:pPr>
            <a:r>
              <a:rPr lang="en-US" sz="2200" dirty="0"/>
              <a:t>Both parties share responsibility for accurate communication of their needs</a:t>
            </a:r>
          </a:p>
          <a:p>
            <a:pPr marL="15875" lvl="1" indent="0">
              <a:buSzPct val="70000"/>
              <a:buNone/>
            </a:pPr>
            <a:endParaRPr lang="en-US" sz="2200" dirty="0"/>
          </a:p>
          <a:p>
            <a:pPr marL="239713" lvl="1" indent="-223838">
              <a:buSzPct val="70000"/>
              <a:buFont typeface="Wingdings" pitchFamily="2" charset="2"/>
              <a:buChar char="Ø"/>
            </a:pPr>
            <a:r>
              <a:rPr lang="en-US" sz="2200" dirty="0"/>
              <a:t>Risk-adjusted performance measurement looks attractive for improving communication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84D29-789C-58D0-F834-DBD7CA9EC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FCDEE4-3C6B-C9EB-472B-28F972173895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7D1C4A-B1B9-A4EB-7703-3B3A000BF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A55A-D820-7A4A-2784-E1CA17DB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Agent Investing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8C957-81A6-41F7-2739-8E2435A1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D3802FC-4CF3-0676-5279-43D2463F60DC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B2672AA-519A-C07A-2363-604567F635CD}"/>
              </a:ext>
            </a:extLst>
          </p:cNvPr>
          <p:cNvSpPr/>
          <p:nvPr/>
        </p:nvSpPr>
        <p:spPr>
          <a:xfrm>
            <a:off x="1006642" y="3308358"/>
            <a:ext cx="7162800" cy="2406635"/>
          </a:xfrm>
          <a:prstGeom prst="rect">
            <a:avLst/>
          </a:prstGeom>
          <a:solidFill>
            <a:srgbClr val="D1D9E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0">
              <a:spcBef>
                <a:spcPts val="180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182880" indent="0">
              <a:spcBef>
                <a:spcPts val="180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A More Constructive Approach: </a:t>
            </a:r>
          </a:p>
          <a:p>
            <a:pPr marL="182880" indent="0">
              <a:spcBef>
                <a:spcPts val="1800"/>
              </a:spcBef>
              <a:buNone/>
            </a:pPr>
            <a:r>
              <a:rPr lang="en-US" sz="2400" dirty="0">
                <a:solidFill>
                  <a:srgbClr val="0E0E0E"/>
                </a:solidFill>
                <a:effectLst/>
              </a:rPr>
              <a:t>A quantitative framework for evaluating agent-investor relationships based on mutual benefit and the maximization of </a:t>
            </a:r>
            <a:r>
              <a:rPr lang="en-US" sz="2400" b="1" i="1" dirty="0">
                <a:solidFill>
                  <a:srgbClr val="0E0E0E"/>
                </a:solidFill>
                <a:effectLst/>
              </a:rPr>
              <a:t>coalition</a:t>
            </a:r>
            <a:r>
              <a:rPr lang="en-US" sz="2400" dirty="0">
                <a:solidFill>
                  <a:srgbClr val="0E0E0E"/>
                </a:solidFill>
                <a:effectLst/>
              </a:rPr>
              <a:t> utility</a:t>
            </a:r>
          </a:p>
          <a:p>
            <a:pPr marL="182880" indent="0">
              <a:spcBef>
                <a:spcPts val="1800"/>
              </a:spcBef>
              <a:buNone/>
            </a:pPr>
            <a:endParaRPr lang="en-US" sz="2400" dirty="0">
              <a:solidFill>
                <a:srgbClr val="0E0E0E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501D3C-F912-5C20-B0F3-3F3F09C3CE04}"/>
              </a:ext>
            </a:extLst>
          </p:cNvPr>
          <p:cNvSpPr txBox="1"/>
          <p:nvPr/>
        </p:nvSpPr>
        <p:spPr>
          <a:xfrm>
            <a:off x="990600" y="1600200"/>
            <a:ext cx="7162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1800" dirty="0"/>
              <a:t> Quantitative academic theory and research are most often framed from the investor’s viewpoint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1800" dirty="0"/>
              <a:t> Agent business objectives and experience are not integrated into quantitative models that evaluate mutual benefit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3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544CE-AD92-200C-6CA2-22D10E799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97BA-E563-B631-3E66-12C1ECC9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941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Investing Coalition Model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F253F-D35A-FF1B-3112-1FD68D65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34B228E-84B6-82A1-8333-9EDB30F1BBF0}"/>
              </a:ext>
            </a:extLst>
          </p:cNvPr>
          <p:cNvCxnSpPr>
            <a:cxnSpLocks/>
          </p:cNvCxnSpPr>
          <p:nvPr/>
        </p:nvCxnSpPr>
        <p:spPr>
          <a:xfrm>
            <a:off x="609600" y="838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F2D5A07-C41E-393D-35CE-9754ADC17D61}"/>
              </a:ext>
            </a:extLst>
          </p:cNvPr>
          <p:cNvSpPr txBox="1"/>
          <p:nvPr/>
        </p:nvSpPr>
        <p:spPr>
          <a:xfrm>
            <a:off x="609600" y="1216187"/>
            <a:ext cx="80772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Single-period, single agent-investor pair</a:t>
            </a:r>
          </a:p>
          <a:p>
            <a:pPr>
              <a:spcBef>
                <a:spcPts val="1800"/>
              </a:spcBef>
              <a:buSzPct val="70000"/>
            </a:pPr>
            <a:endParaRPr lang="en-US" sz="800" dirty="0"/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Both parties are risk averse</a:t>
            </a:r>
          </a:p>
          <a:p>
            <a:pPr>
              <a:spcBef>
                <a:spcPts val="1800"/>
              </a:spcBef>
              <a:buSzPct val="70000"/>
            </a:pPr>
            <a:endParaRPr lang="en-US" sz="800" dirty="0"/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Each party constructs utility from return distributions: fee-based business return for the agent</a:t>
            </a:r>
          </a:p>
          <a:p>
            <a:pPr>
              <a:spcBef>
                <a:spcPts val="1800"/>
              </a:spcBef>
              <a:buSzPct val="70000"/>
            </a:pPr>
            <a:endParaRPr lang="en-US" sz="800" dirty="0"/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Feasible coalitions meet each expected utility minimum</a:t>
            </a:r>
          </a:p>
          <a:p>
            <a:pPr>
              <a:spcBef>
                <a:spcPts val="1800"/>
              </a:spcBef>
              <a:buSzPct val="70000"/>
            </a:pPr>
            <a:endParaRPr lang="en-US" sz="800" dirty="0"/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400" dirty="0"/>
              <a:t>Maximize a linear weighting of expected utilities</a:t>
            </a:r>
          </a:p>
          <a:p>
            <a:pPr>
              <a:spcBef>
                <a:spcPts val="1800"/>
              </a:spcBef>
              <a:buSzPct val="700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245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B6902-C953-519E-CDC3-B6D8B3558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63B6-35D6-4A97-91C6-B0CF2EC7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941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Calculating Agent Return From Investment Return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D7CC-8D87-CCA7-AF18-9969CC56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2C5E0D-DB87-57E4-DAAA-F59B8DCB8F27}"/>
              </a:ext>
            </a:extLst>
          </p:cNvPr>
          <p:cNvCxnSpPr>
            <a:cxnSpLocks/>
          </p:cNvCxnSpPr>
          <p:nvPr/>
        </p:nvCxnSpPr>
        <p:spPr>
          <a:xfrm>
            <a:off x="609600" y="838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136D92A-1057-FBD9-AC8F-AC165802D190}"/>
              </a:ext>
            </a:extLst>
          </p:cNvPr>
          <p:cNvSpPr txBox="1"/>
          <p:nvPr/>
        </p:nvSpPr>
        <p:spPr>
          <a:xfrm>
            <a:off x="609600" y="1312076"/>
            <a:ext cx="80772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Agent fees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A. pro-rata fee on beginning assets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B. same fee rate applied to period change in assets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C. shadow fee based on agent </a:t>
            </a:r>
            <a:r>
              <a:rPr lang="en-US" sz="2200" dirty="0" err="1"/>
              <a:t>Δ</a:t>
            </a:r>
            <a:r>
              <a:rPr lang="en-US" sz="2200" dirty="0"/>
              <a:t> forecast of future fees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H. hedge fund-like incentive fee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Agent Return on Business Assets:</a:t>
            </a:r>
          </a:p>
          <a:p>
            <a:pPr lvl="1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(A+B+C+H) / Size Relative to Investor Portfolio</a:t>
            </a:r>
          </a:p>
          <a:p>
            <a:pPr>
              <a:spcBef>
                <a:spcPts val="1800"/>
              </a:spcBef>
              <a:buSzPct val="70000"/>
              <a:buFont typeface="Wingdings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674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8B2D8-67E8-9CC0-402C-576761300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34B8E0-6240-26A2-A478-7A54B141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235A5-2D5B-494B-8E03-02581484C52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E44EEA6-006F-1F45-BFB1-C4D0BD582FE5}"/>
              </a:ext>
            </a:extLst>
          </p:cNvPr>
          <p:cNvSpPr txBox="1">
            <a:spLocks/>
          </p:cNvSpPr>
          <p:nvPr/>
        </p:nvSpPr>
        <p:spPr bwMode="auto">
          <a:xfrm>
            <a:off x="609600" y="3048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800" dirty="0"/>
              <a:t>Calculating Coalition Expected Utility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2FFFB24-A92E-83F1-6894-5F16FD631170}"/>
              </a:ext>
            </a:extLst>
          </p:cNvPr>
          <p:cNvCxnSpPr>
            <a:cxnSpLocks/>
          </p:cNvCxnSpPr>
          <p:nvPr/>
        </p:nvCxnSpPr>
        <p:spPr>
          <a:xfrm>
            <a:off x="533400" y="9906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D21246A4-8509-D216-47C3-BE1F864E34FA}"/>
              </a:ext>
            </a:extLst>
          </p:cNvPr>
          <p:cNvSpPr/>
          <p:nvPr/>
        </p:nvSpPr>
        <p:spPr>
          <a:xfrm>
            <a:off x="3542372" y="1197749"/>
            <a:ext cx="1905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Candidate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Asset Allocation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63D2E-F41E-7CB6-3A00-19B8B8201CC9}"/>
              </a:ext>
            </a:extLst>
          </p:cNvPr>
          <p:cNvSpPr/>
          <p:nvPr/>
        </p:nvSpPr>
        <p:spPr>
          <a:xfrm>
            <a:off x="1003960" y="1828826"/>
            <a:ext cx="2019300" cy="609574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Agent View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Investment Returns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8B2661-0CDF-4123-EDF2-175D4394F1D8}"/>
              </a:ext>
            </a:extLst>
          </p:cNvPr>
          <p:cNvSpPr/>
          <p:nvPr/>
        </p:nvSpPr>
        <p:spPr>
          <a:xfrm>
            <a:off x="5867400" y="1828800"/>
            <a:ext cx="19050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Investor View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Returns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E58836-037B-4C26-4D93-57AD274F7AA7}"/>
              </a:ext>
            </a:extLst>
          </p:cNvPr>
          <p:cNvSpPr/>
          <p:nvPr/>
        </p:nvSpPr>
        <p:spPr>
          <a:xfrm>
            <a:off x="2324100" y="3581400"/>
            <a:ext cx="1905000" cy="6096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Agent Utility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1A8C61-CC32-DEDF-761C-0A789D8FC9E0}"/>
              </a:ext>
            </a:extLst>
          </p:cNvPr>
          <p:cNvSpPr/>
          <p:nvPr/>
        </p:nvSpPr>
        <p:spPr>
          <a:xfrm>
            <a:off x="4914900" y="3582900"/>
            <a:ext cx="19050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Investor Utility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549B1-FB76-9562-6E71-4E62126F503C}"/>
              </a:ext>
            </a:extLst>
          </p:cNvPr>
          <p:cNvSpPr/>
          <p:nvPr/>
        </p:nvSpPr>
        <p:spPr>
          <a:xfrm>
            <a:off x="3542372" y="4433349"/>
            <a:ext cx="19050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Coalition Utility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7BD185-0568-D15F-225D-67CFED04531E}"/>
              </a:ext>
            </a:extLst>
          </p:cNvPr>
          <p:cNvSpPr/>
          <p:nvPr/>
        </p:nvSpPr>
        <p:spPr>
          <a:xfrm>
            <a:off x="3542372" y="5600230"/>
            <a:ext cx="1905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Expected Utility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8AAEAB-1046-4CC6-89F3-D011E478C8ED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5867400" y="2438400"/>
            <a:ext cx="952500" cy="114450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62E2EE-D929-B5AA-DD86-91B37655038A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>
            <a:off x="4494872" y="1807349"/>
            <a:ext cx="1372528" cy="177555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9FB342-65EC-5D03-0322-013536544FEE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3276600" y="4191000"/>
            <a:ext cx="1218272" cy="242349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2350FD-9FE4-A98B-4846-3E3C3F65098D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4494872" y="4192500"/>
            <a:ext cx="1372528" cy="240849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3FD8A31-76DA-C7E2-C448-F8F33855F065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4494872" y="5042949"/>
            <a:ext cx="0" cy="55728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ocess 29">
            <a:extLst>
              <a:ext uri="{FF2B5EF4-FFF2-40B4-BE49-F238E27FC236}">
                <a16:creationId xmlns:a16="http://schemas.microsoft.com/office/drawing/2014/main" id="{45C82F7A-4DC9-ABF0-47AF-611E85280734}"/>
              </a:ext>
            </a:extLst>
          </p:cNvPr>
          <p:cNvSpPr/>
          <p:nvPr/>
        </p:nvSpPr>
        <p:spPr>
          <a:xfrm>
            <a:off x="1428750" y="2740152"/>
            <a:ext cx="1847850" cy="536430"/>
          </a:xfrm>
          <a:prstGeom prst="flowChartProcess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Business Returns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917440-373B-6C8A-E54A-08A8DE0DB52A}"/>
              </a:ext>
            </a:extLst>
          </p:cNvPr>
          <p:cNvCxnSpPr>
            <a:stCxn id="7" idx="2"/>
            <a:endCxn id="30" idx="0"/>
          </p:cNvCxnSpPr>
          <p:nvPr/>
        </p:nvCxnSpPr>
        <p:spPr>
          <a:xfrm>
            <a:off x="2013610" y="2438400"/>
            <a:ext cx="339065" cy="30175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A08FC5-5469-9EBB-8884-FFEE1AAD6566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023260" y="1807349"/>
            <a:ext cx="1471612" cy="91920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06A1710-D319-28CD-D71F-3C3EA093FACD}"/>
              </a:ext>
            </a:extLst>
          </p:cNvPr>
          <p:cNvCxnSpPr>
            <a:stCxn id="30" idx="2"/>
            <a:endCxn id="9" idx="0"/>
          </p:cNvCxnSpPr>
          <p:nvPr/>
        </p:nvCxnSpPr>
        <p:spPr>
          <a:xfrm>
            <a:off x="2352675" y="3276582"/>
            <a:ext cx="923925" cy="30481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59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689D1-BCEC-2CA1-6AA1-E0DB28C09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05D4-A521-8A9C-AD25-C035A52C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5"/>
            <a:ext cx="7924800" cy="1006475"/>
          </a:xfrm>
        </p:spPr>
        <p:txBody>
          <a:bodyPr/>
          <a:lstStyle/>
          <a:p>
            <a:pPr algn="l"/>
            <a:r>
              <a:rPr lang="en-US" sz="2800" dirty="0"/>
              <a:t>Approaches to Expected Utility of Return 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F7E69-9E57-878C-85E7-406DBD1F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5564BEE-225D-6D54-64B3-BD67FF2CDAE4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00D98CB-C1DE-30A5-E028-50C6CD65223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9600" y="1752601"/>
              <a:ext cx="7924800" cy="35051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62400">
                      <a:extLst>
                        <a:ext uri="{9D8B030D-6E8A-4147-A177-3AD203B41FA5}">
                          <a16:colId xmlns:a16="http://schemas.microsoft.com/office/drawing/2014/main" val="680075812"/>
                        </a:ext>
                      </a:extLst>
                    </a:gridCol>
                    <a:gridCol w="3962400">
                      <a:extLst>
                        <a:ext uri="{9D8B030D-6E8A-4147-A177-3AD203B41FA5}">
                          <a16:colId xmlns:a16="http://schemas.microsoft.com/office/drawing/2014/main" val="3598639708"/>
                        </a:ext>
                      </a:extLst>
                    </a:gridCol>
                  </a:tblGrid>
                  <a:tr h="836439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Mean-Variance Approximation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1D9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Mean{r} – L Variance{r}/2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1D9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9812797"/>
                      </a:ext>
                    </a:extLst>
                  </a:tr>
                  <a:tr h="738232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dirty="0">
                              <a:solidFill>
                                <a:schemeClr val="tx1"/>
                              </a:solidFill>
                            </a:rPr>
                            <a:t>Exponential Utility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1113" lvl="1" indent="0" algn="ctr">
                            <a:buNone/>
                            <a:tabLst/>
                          </a:pPr>
                          <a:r>
                            <a:rPr lang="en-US" sz="2200" dirty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(1+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oMath>
                          </a14:m>
                          <a:endParaRPr lang="en-US" sz="22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0044976"/>
                      </a:ext>
                    </a:extLst>
                  </a:tr>
                  <a:tr h="1192295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Iso-elastic Utility (CRRA)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1D9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d>
                                            <m:dPr>
                                              <m:ctrlP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1−</m:t>
                                              </m:r>
                                              <m:r>
                                                <a:rPr lang="en-US" sz="22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d>
                                    <m:d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d>
                            </m:oMath>
                          </a14:m>
                          <a:endParaRPr lang="en-US" sz="2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1D9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222725"/>
                      </a:ext>
                    </a:extLst>
                  </a:tr>
                  <a:tr h="738232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Rubinstein’s Utility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1113" lvl="1" indent="0" algn="ctr">
                            <a:buNone/>
                            <a:tabLst/>
                          </a:pPr>
                          <a:r>
                            <a:rPr lang="en-US" sz="2200" dirty="0">
                              <a:solidFill>
                                <a:schemeClr val="tx1"/>
                              </a:solidFill>
                            </a:rPr>
                            <a:t>E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func>
                                    <m:funcPr>
                                      <m:ctrlPr>
                                        <a:rPr lang="en-US" sz="2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20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22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US" sz="22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𝐿𝑟</m:t>
                                          </m:r>
                                        </m:e>
                                      </m:d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func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d>
                            </m:oMath>
                          </a14:m>
                          <a:endParaRPr lang="en-US" sz="2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74375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F00D98CB-C1DE-30A5-E028-50C6CD6522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8444276"/>
                  </p:ext>
                </p:extLst>
              </p:nvPr>
            </p:nvGraphicFramePr>
            <p:xfrm>
              <a:off x="609600" y="1752601"/>
              <a:ext cx="7924800" cy="35051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62400">
                      <a:extLst>
                        <a:ext uri="{9D8B030D-6E8A-4147-A177-3AD203B41FA5}">
                          <a16:colId xmlns:a16="http://schemas.microsoft.com/office/drawing/2014/main" val="680075812"/>
                        </a:ext>
                      </a:extLst>
                    </a:gridCol>
                    <a:gridCol w="3962400">
                      <a:extLst>
                        <a:ext uri="{9D8B030D-6E8A-4147-A177-3AD203B41FA5}">
                          <a16:colId xmlns:a16="http://schemas.microsoft.com/office/drawing/2014/main" val="3598639708"/>
                        </a:ext>
                      </a:extLst>
                    </a:gridCol>
                  </a:tblGrid>
                  <a:tr h="836439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Mean-Variance Approximation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1D9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Mean{r} – L Variance{r}/2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D1D9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9812797"/>
                      </a:ext>
                    </a:extLst>
                  </a:tr>
                  <a:tr h="738232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dirty="0">
                              <a:solidFill>
                                <a:schemeClr val="tx1"/>
                              </a:solidFill>
                            </a:rPr>
                            <a:t>Exponential Utility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21" t="-115517" r="-641" b="-2655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0044976"/>
                      </a:ext>
                    </a:extLst>
                  </a:tr>
                  <a:tr h="1192295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Iso-elastic Utility (CRRA)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1D9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21" t="-132979" r="-641" b="-638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222725"/>
                      </a:ext>
                    </a:extLst>
                  </a:tr>
                  <a:tr h="738232">
                    <a:tc>
                      <a:txBody>
                        <a:bodyPr/>
                        <a:lstStyle/>
                        <a:p>
                          <a:pPr marL="123825" indent="0">
                            <a:tabLst/>
                          </a:pPr>
                          <a:r>
                            <a:rPr lang="en-US" sz="2200" b="0" dirty="0">
                              <a:solidFill>
                                <a:schemeClr val="tx1"/>
                              </a:solidFill>
                            </a:rPr>
                            <a:t>Rubinstein’s Utility</a:t>
                          </a:r>
                          <a:endParaRPr lang="en-US" sz="2200" b="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E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6471" marR="106471" marT="53236" marB="53236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21" t="-377586" r="-641" b="-3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74375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4627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957DB-B9E0-BEFE-2D3A-12EC32522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2FBF-E848-038A-C9B3-54B301DB6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pPr algn="l"/>
            <a:r>
              <a:rPr lang="en-US" sz="2800" dirty="0"/>
              <a:t>Risk Aversion Parameter: 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E25A-2038-749B-9DC6-2AC815AE0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2437"/>
            <a:ext cx="7467600" cy="4525963"/>
          </a:xfrm>
        </p:spPr>
        <p:txBody>
          <a:bodyPr/>
          <a:lstStyle/>
          <a:p>
            <a:pPr marL="236538" indent="-236538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With L at value of 4 or less and modest fat-tailed risks, similar optimal portfolios are produced using each of the utility approaches.</a:t>
            </a:r>
          </a:p>
          <a:p>
            <a:pPr marL="236538" indent="-236538">
              <a:spcBef>
                <a:spcPts val="1800"/>
              </a:spcBef>
              <a:buSzPct val="70000"/>
              <a:buFont typeface="Wingdings" pitchFamily="2" charset="2"/>
              <a:buChar char="Ø"/>
            </a:pPr>
            <a:r>
              <a:rPr lang="en-US" sz="2200" dirty="0"/>
              <a:t>Estimating L</a:t>
            </a:r>
          </a:p>
          <a:p>
            <a:pPr marL="460375" lvl="1" indent="-2254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From questionnaires based on preferences for hypothetical choices </a:t>
            </a:r>
          </a:p>
          <a:p>
            <a:pPr marL="460375" lvl="1" indent="-2254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The ratio of portfolio value to maximum tolerable loss (discretionary wealth)</a:t>
            </a:r>
            <a:endParaRPr lang="en-US" sz="2200" dirty="0">
              <a:solidFill>
                <a:srgbClr val="0E0E0E"/>
              </a:solidFill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6E727-2371-E188-463C-AF49BBE8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964922-71FB-B1AF-5528-5E335B7F9D4D}"/>
              </a:ext>
            </a:extLst>
          </p:cNvPr>
          <p:cNvCxnSpPr>
            <a:cxnSpLocks/>
          </p:cNvCxnSpPr>
          <p:nvPr/>
        </p:nvCxnSpPr>
        <p:spPr>
          <a:xfrm>
            <a:off x="533400" y="12954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84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525A5-D262-A25C-2731-0FFFDDE43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69B3-5B44-89FB-BC92-E07D3329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533400"/>
          </a:xfrm>
        </p:spPr>
        <p:txBody>
          <a:bodyPr/>
          <a:lstStyle/>
          <a:p>
            <a:r>
              <a:rPr lang="en-US" sz="3200" dirty="0"/>
              <a:t>One Way to Set Risk Aversion 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2F38-8B93-5DB1-A01F-BCFDA56B8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525963"/>
          </a:xfrm>
        </p:spPr>
        <p:txBody>
          <a:bodyPr/>
          <a:lstStyle/>
          <a:p>
            <a:pPr marL="688975" lvl="1" indent="-454025">
              <a:spcBef>
                <a:spcPts val="1800"/>
              </a:spcBef>
              <a:buNone/>
            </a:pPr>
            <a:r>
              <a:rPr lang="en-US" sz="3200" dirty="0"/>
              <a:t>What is the greatest fractional investment loss </a:t>
            </a:r>
            <a:r>
              <a:rPr lang="en-US" sz="3200" i="1" dirty="0"/>
              <a:t>you</a:t>
            </a:r>
            <a:r>
              <a:rPr lang="en-US" sz="3200" dirty="0"/>
              <a:t> can endure in a year without it being a personal disaster?</a:t>
            </a:r>
          </a:p>
          <a:p>
            <a:pPr marL="688975" lvl="1" indent="-454025">
              <a:spcBef>
                <a:spcPts val="1800"/>
              </a:spcBef>
              <a:buNone/>
            </a:pPr>
            <a:endParaRPr lang="en-US" sz="1200" dirty="0"/>
          </a:p>
          <a:p>
            <a:pPr marL="688975" lvl="1" indent="-454025">
              <a:spcBef>
                <a:spcPts val="1800"/>
              </a:spcBef>
              <a:buNone/>
            </a:pPr>
            <a:r>
              <a:rPr lang="en-US" sz="3200" dirty="0"/>
              <a:t>As a good start, simply invert:</a:t>
            </a:r>
          </a:p>
          <a:p>
            <a:pPr marL="688975" lvl="1" indent="-454025" algn="ctr">
              <a:spcBef>
                <a:spcPts val="1800"/>
              </a:spcBef>
              <a:buNone/>
            </a:pPr>
            <a:r>
              <a:rPr lang="en-US" sz="3200" dirty="0"/>
              <a:t>L ~ 1/max loss fraction</a:t>
            </a:r>
          </a:p>
          <a:p>
            <a:pPr marL="234950" lvl="1" indent="0">
              <a:spcBef>
                <a:spcPts val="1800"/>
              </a:spcBef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88115-2FFA-7858-AD78-D39FBBD5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0D6D2-66E8-F54E-8C2D-237EFFFE9A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069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8540</TotalTime>
  <Words>1081</Words>
  <Application>Microsoft Macintosh PowerPoint</Application>
  <PresentationFormat>On-screen Show (4:3)</PresentationFormat>
  <Paragraphs>263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Aptos</vt:lpstr>
      <vt:lpstr>Aptos Narrow</vt:lpstr>
      <vt:lpstr>Arial</vt:lpstr>
      <vt:lpstr>Calibri</vt:lpstr>
      <vt:lpstr>Cambria Math</vt:lpstr>
      <vt:lpstr>Franklin Gothic Medium</vt:lpstr>
      <vt:lpstr>Times New Roman</vt:lpstr>
      <vt:lpstr>Wingdings</vt:lpstr>
      <vt:lpstr>Office Theme</vt:lpstr>
      <vt:lpstr>MODELING HOW INVESTMENT MANAGERS AND CLIENTS CAN WORK BETTER TOGETHER   QWAFAFEW BOSTON March 18, 2025  REFERENCE: AGENT INVESTING: A CONSTRUCTIVE APPROACH,  WITH STEVE SATCHELL, JPM FEB 2025    </vt:lpstr>
      <vt:lpstr>Professional Investing Will Keep Changing</vt:lpstr>
      <vt:lpstr>Agent Investing</vt:lpstr>
      <vt:lpstr>Investing Coalition Model Approach</vt:lpstr>
      <vt:lpstr>Calculating Agent Return From Investment Return</vt:lpstr>
      <vt:lpstr>PowerPoint Presentation</vt:lpstr>
      <vt:lpstr>Approaches to Expected Utility of Return r</vt:lpstr>
      <vt:lpstr>Risk Aversion Parameter: L</vt:lpstr>
      <vt:lpstr>One Way to Set Risk Aversion L</vt:lpstr>
      <vt:lpstr>Shiller Historical Data for Modeling Returns 1,825 Observations and Estimates</vt:lpstr>
      <vt:lpstr>Scenarios Presented</vt:lpstr>
      <vt:lpstr>PowerPoint Presentation</vt:lpstr>
      <vt:lpstr>PowerPoint Presentation</vt:lpstr>
      <vt:lpstr>PowerPoint Presentation</vt:lpstr>
      <vt:lpstr>PowerPoint Presentation</vt:lpstr>
      <vt:lpstr>Emergent Behavior</vt:lpstr>
      <vt:lpstr>Common Performance Measurement Falls Short</vt:lpstr>
      <vt:lpstr>Better Performance Measurement</vt:lpstr>
      <vt:lpstr>Practical Applications Today</vt:lpstr>
      <vt:lpstr>Future Research Potential</vt:lpstr>
      <vt:lpstr>Conclusions</vt:lpstr>
    </vt:vector>
  </TitlesOfParts>
  <Company>Sony Electronics,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Service: A Manifesto for Change</dc:title>
  <dc:creator>Jarrod Wilcox</dc:creator>
  <cp:lastModifiedBy>Jarrod Wilcox</cp:lastModifiedBy>
  <cp:revision>453</cp:revision>
  <cp:lastPrinted>2025-03-04T00:55:52Z</cp:lastPrinted>
  <dcterms:created xsi:type="dcterms:W3CDTF">2015-05-03T19:18:03Z</dcterms:created>
  <dcterms:modified xsi:type="dcterms:W3CDTF">2025-03-12T17:30:46Z</dcterms:modified>
</cp:coreProperties>
</file>