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handoutMasterIdLst>
    <p:handoutMasterId r:id="rId24"/>
  </p:handoutMasterIdLst>
  <p:sldIdLst>
    <p:sldId id="277" r:id="rId2"/>
    <p:sldId id="257" r:id="rId3"/>
    <p:sldId id="278" r:id="rId4"/>
    <p:sldId id="279" r:id="rId5"/>
    <p:sldId id="285" r:id="rId6"/>
    <p:sldId id="286" r:id="rId7"/>
    <p:sldId id="289" r:id="rId8"/>
    <p:sldId id="282" r:id="rId9"/>
    <p:sldId id="280" r:id="rId10"/>
    <p:sldId id="281" r:id="rId11"/>
    <p:sldId id="291" r:id="rId12"/>
    <p:sldId id="293" r:id="rId13"/>
    <p:sldId id="283" r:id="rId14"/>
    <p:sldId id="294" r:id="rId15"/>
    <p:sldId id="288" r:id="rId16"/>
    <p:sldId id="284" r:id="rId17"/>
    <p:sldId id="296" r:id="rId18"/>
    <p:sldId id="295" r:id="rId19"/>
    <p:sldId id="292" r:id="rId20"/>
    <p:sldId id="297" r:id="rId21"/>
    <p:sldId id="298" r:id="rId2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58" autoAdjust="0"/>
  </p:normalViewPr>
  <p:slideViewPr>
    <p:cSldViewPr>
      <p:cViewPr>
        <p:scale>
          <a:sx n="66" d="100"/>
          <a:sy n="66" d="100"/>
        </p:scale>
        <p:origin x="-254" y="-173"/>
      </p:cViewPr>
      <p:guideLst>
        <p:guide orient="horz" pos="2160"/>
        <p:guide pos="2880"/>
      </p:guideLst>
    </p:cSldViewPr>
  </p:slideViewPr>
  <p:outlineViewPr>
    <p:cViewPr>
      <p:scale>
        <a:sx n="33" d="100"/>
        <a:sy n="33" d="100"/>
      </p:scale>
      <p:origin x="0" y="21475"/>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902" y="-9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defTabSz="966401" eaLnBrk="1" hangingPunct="1">
              <a:defRPr sz="1200">
                <a:latin typeface="Arial" pitchFamily="34" charset="0"/>
              </a:defRPr>
            </a:lvl1pPr>
          </a:lstStyle>
          <a:p>
            <a:pPr>
              <a:defRPr/>
            </a:pPr>
            <a:endParaRPr lang="en-US"/>
          </a:p>
        </p:txBody>
      </p:sp>
      <p:sp>
        <p:nvSpPr>
          <p:cNvPr id="3277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defTabSz="966401" eaLnBrk="1" hangingPunct="1">
              <a:defRPr sz="1200">
                <a:latin typeface="Arial" pitchFamily="34" charset="0"/>
              </a:defRPr>
            </a:lvl1pPr>
          </a:lstStyle>
          <a:p>
            <a:pPr>
              <a:defRPr/>
            </a:pPr>
            <a:endParaRPr lang="en-US"/>
          </a:p>
        </p:txBody>
      </p:sp>
      <p:sp>
        <p:nvSpPr>
          <p:cNvPr id="3277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defTabSz="966401" eaLnBrk="1" hangingPunct="1">
              <a:defRPr sz="1200">
                <a:latin typeface="Arial" pitchFamily="34" charset="0"/>
              </a:defRPr>
            </a:lvl1pPr>
          </a:lstStyle>
          <a:p>
            <a:pPr>
              <a:defRPr/>
            </a:pPr>
            <a:endParaRPr lang="en-US"/>
          </a:p>
        </p:txBody>
      </p:sp>
      <p:sp>
        <p:nvSpPr>
          <p:cNvPr id="3277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defTabSz="966401" eaLnBrk="1" hangingPunct="1">
              <a:defRPr sz="1200">
                <a:latin typeface="Arial" pitchFamily="34" charset="0"/>
              </a:defRPr>
            </a:lvl1pPr>
          </a:lstStyle>
          <a:p>
            <a:pPr>
              <a:defRPr/>
            </a:pPr>
            <a:fld id="{4C6513B2-E5D9-4C57-833E-96480EBBB69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523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95237"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523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algn="r" eaLnBrk="1" hangingPunct="1">
              <a:defRPr sz="1200">
                <a:latin typeface="Arial" pitchFamily="34" charset="0"/>
              </a:defRPr>
            </a:lvl1pPr>
          </a:lstStyle>
          <a:p>
            <a:pPr>
              <a:defRPr/>
            </a:pPr>
            <a:fld id="{84A5B621-FDBA-4F9C-8A22-9AFC010E32A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cstate="print"/>
          <a:srcRect/>
          <a:stretch>
            <a:fillRect/>
          </a:stretch>
        </p:blipFill>
        <p:spPr bwMode="auto">
          <a:xfrm>
            <a:off x="630238" y="576263"/>
            <a:ext cx="4389437" cy="434975"/>
          </a:xfrm>
          <a:prstGeom prst="rect">
            <a:avLst/>
          </a:prstGeom>
          <a:noFill/>
          <a:ln w="9525">
            <a:noFill/>
            <a:miter lim="800000"/>
            <a:headEnd/>
            <a:tailEnd/>
          </a:ln>
        </p:spPr>
      </p:pic>
      <p:sp>
        <p:nvSpPr>
          <p:cNvPr id="9"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a:p>
        </p:txBody>
      </p:sp>
      <p:sp>
        <p:nvSpPr>
          <p:cNvPr id="22" name="Content Placeholder 21"/>
          <p:cNvSpPr>
            <a:spLocks noGrp="1"/>
          </p:cNvSpPr>
          <p:nvPr>
            <p:ph sz="quarter" idx="10"/>
          </p:nvPr>
        </p:nvSpPr>
        <p:spPr>
          <a:xfrm>
            <a:off x="630936" y="2194560"/>
            <a:ext cx="8174736" cy="548640"/>
          </a:xfrm>
          <a:prstGeom prst="rect">
            <a:avLst/>
          </a:prstGeom>
        </p:spPr>
        <p:txBody>
          <a:bodyPr/>
          <a:lstStyle>
            <a:lvl1pPr>
              <a:buNone/>
              <a:defRPr sz="3000">
                <a:solidFill>
                  <a:srgbClr val="5F6062"/>
                </a:solidFill>
                <a:latin typeface="Univers LT Std 57 Cn" pitchFamily="34" charset="0"/>
              </a:defRPr>
            </a:lvl1pPr>
          </a:lstStyle>
          <a:p>
            <a:pPr lvl="0"/>
            <a:r>
              <a:rPr lang="en-US" dirty="0" smtClean="0"/>
              <a:t>Click to edit Master text styles</a:t>
            </a:r>
          </a:p>
        </p:txBody>
      </p:sp>
      <p:sp>
        <p:nvSpPr>
          <p:cNvPr id="24" name="Title 23"/>
          <p:cNvSpPr>
            <a:spLocks noGrp="1"/>
          </p:cNvSpPr>
          <p:nvPr>
            <p:ph type="title"/>
          </p:nvPr>
        </p:nvSpPr>
        <p:spPr>
          <a:xfrm>
            <a:off x="630936" y="2670048"/>
            <a:ext cx="7845552" cy="731520"/>
          </a:xfrm>
          <a:prstGeom prst="rect">
            <a:avLst/>
          </a:prstGeom>
        </p:spPr>
        <p:txBody>
          <a:bodyPr/>
          <a:lstStyle>
            <a:lvl1pPr algn="l">
              <a:defRPr sz="4200">
                <a:solidFill>
                  <a:schemeClr val="tx1"/>
                </a:solidFill>
                <a:latin typeface="Univers LT Std 57 Cn" pitchFamily="34" charset="0"/>
              </a:defRPr>
            </a:lvl1pPr>
          </a:lstStyle>
          <a:p>
            <a:r>
              <a:rPr lang="en-US" dirty="0" smtClean="0"/>
              <a:t>Click to edit Master title style</a:t>
            </a:r>
            <a:endParaRPr lang="en-US" dirty="0"/>
          </a:p>
        </p:txBody>
      </p:sp>
      <p:sp>
        <p:nvSpPr>
          <p:cNvPr id="26" name="Content Placeholder 25"/>
          <p:cNvSpPr>
            <a:spLocks noGrp="1"/>
          </p:cNvSpPr>
          <p:nvPr>
            <p:ph sz="quarter" idx="11"/>
          </p:nvPr>
        </p:nvSpPr>
        <p:spPr>
          <a:xfrm>
            <a:off x="630936" y="5257800"/>
            <a:ext cx="6400800" cy="393192"/>
          </a:xfrm>
          <a:prstGeom prst="rect">
            <a:avLst/>
          </a:prstGeom>
        </p:spPr>
        <p:txBody>
          <a:bodyPr/>
          <a:lstStyle>
            <a:lvl1pPr>
              <a:buNone/>
              <a:defRPr sz="2000" b="1">
                <a:solidFill>
                  <a:srgbClr val="5F6062"/>
                </a:solidFill>
                <a:latin typeface="Univers LT Std 47 Cn Lt" pitchFamily="34" charset="0"/>
              </a:defRPr>
            </a:lvl1pPr>
          </a:lstStyle>
          <a:p>
            <a:pPr lvl="0"/>
            <a:r>
              <a:rPr lang="en-US" dirty="0" smtClean="0"/>
              <a:t>Click to edit Master text styles</a:t>
            </a:r>
          </a:p>
        </p:txBody>
      </p:sp>
      <p:sp>
        <p:nvSpPr>
          <p:cNvPr id="28" name="Content Placeholder 27"/>
          <p:cNvSpPr>
            <a:spLocks noGrp="1"/>
          </p:cNvSpPr>
          <p:nvPr>
            <p:ph sz="quarter" idx="12"/>
          </p:nvPr>
        </p:nvSpPr>
        <p:spPr>
          <a:xfrm>
            <a:off x="630936" y="5559552"/>
            <a:ext cx="6400800" cy="400110"/>
          </a:xfrm>
          <a:prstGeom prst="rect">
            <a:avLst/>
          </a:prstGeom>
        </p:spPr>
        <p:txBody>
          <a:bodyPr wrap="square">
            <a:spAutoFit/>
          </a:bodyPr>
          <a:lstStyle>
            <a:lvl1pPr>
              <a:buNone/>
              <a:defRPr sz="2000" baseline="0">
                <a:solidFill>
                  <a:srgbClr val="5F6062"/>
                </a:solidFill>
                <a:latin typeface="Univers LT Std 57 Cn" pitchFamily="34" charset="0"/>
              </a:defRPr>
            </a:lvl1pPr>
          </a:lstStyle>
          <a:p>
            <a:pPr lvl="0"/>
            <a:r>
              <a:rPr lang="en-US" dirty="0" smtClean="0"/>
              <a:t>Click to edit Master text styles</a:t>
            </a:r>
          </a:p>
        </p:txBody>
      </p:sp>
      <p:sp>
        <p:nvSpPr>
          <p:cNvPr id="8" name="Text Placeholder 7"/>
          <p:cNvSpPr>
            <a:spLocks noGrp="1"/>
          </p:cNvSpPr>
          <p:nvPr>
            <p:ph type="body" sz="quarter" idx="13"/>
          </p:nvPr>
        </p:nvSpPr>
        <p:spPr>
          <a:xfrm>
            <a:off x="630936" y="5867400"/>
            <a:ext cx="6400800" cy="304800"/>
          </a:xfrm>
          <a:prstGeom prst="rect">
            <a:avLst/>
          </a:prstGeom>
        </p:spPr>
        <p:txBody>
          <a:bodyPr/>
          <a:lstStyle>
            <a:lvl1pPr>
              <a:buFont typeface="Arial" pitchFamily="34" charset="0"/>
              <a:buNone/>
              <a:defRPr sz="2000">
                <a:solidFill>
                  <a:srgbClr val="5F6062"/>
                </a:solidFill>
                <a:latin typeface="Univers LT Std 57 Cn" pitchFamily="34" charset="0"/>
              </a:defRPr>
            </a:lvl1pPr>
            <a:lvl2pPr>
              <a:buNone/>
              <a:defRPr/>
            </a:lvl2pPr>
            <a:lvl3pPr>
              <a:buNone/>
              <a:defRPr/>
            </a:lvl3pPr>
            <a:lvl4pPr>
              <a:buNone/>
              <a:defRPr/>
            </a:lvl4pPr>
            <a:lvl5pPr>
              <a:buNone/>
              <a:defRPr/>
            </a:lvl5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2" name="Title 1"/>
          <p:cNvSpPr>
            <a:spLocks noGrp="1"/>
          </p:cNvSpPr>
          <p:nvPr>
            <p:ph type="title"/>
          </p:nvPr>
        </p:nvSpPr>
        <p:spPr>
          <a:xfrm>
            <a:off x="685800" y="530352"/>
            <a:ext cx="7772400" cy="630936"/>
          </a:xfrm>
          <a:prstGeom prst="rect">
            <a:avLst/>
          </a:prstGeom>
        </p:spPr>
        <p:txBody>
          <a:bodyPr anchor="t" anchorCtr="0"/>
          <a:lstStyle>
            <a:lvl1pPr algn="l">
              <a:defRPr sz="3000" b="0" i="0">
                <a:solidFill>
                  <a:schemeClr val="tx1"/>
                </a:solidFill>
                <a:latin typeface="Univers LT Std 57 Cn"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295400"/>
            <a:ext cx="5486400" cy="3962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600" i="1">
                <a:solidFill>
                  <a:srgbClr val="5F6062"/>
                </a:solidFill>
                <a:latin typeface="Univers LT Std 47 Cn L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59394" name="Rectangle 2"/>
          <p:cNvSpPr>
            <a:spLocks noGrp="1" noChangeArrowheads="1"/>
          </p:cNvSpPr>
          <p:nvPr>
            <p:ph type="ctrTitle" sz="quarter"/>
          </p:nvPr>
        </p:nvSpPr>
        <p:spPr>
          <a:xfrm>
            <a:off x="685800" y="1997075"/>
            <a:ext cx="7772400" cy="1431925"/>
          </a:xfrm>
          <a:prstGeom prst="rect">
            <a:avLst/>
          </a:prstGeom>
        </p:spPr>
        <p:txBody>
          <a:bodyPr anchor="b" anchorCtr="1"/>
          <a:lstStyle>
            <a:lvl1pPr>
              <a:defRPr/>
            </a:lvl1pPr>
          </a:lstStyle>
          <a:p>
            <a:r>
              <a:rPr lang="en-US"/>
              <a:t>Click to edit Master title style</a:t>
            </a:r>
          </a:p>
        </p:txBody>
      </p:sp>
      <p:sp>
        <p:nvSpPr>
          <p:cNvPr id="59395" name="Rectangle 3"/>
          <p:cNvSpPr>
            <a:spLocks noGrp="1" noChangeArrowheads="1"/>
          </p:cNvSpPr>
          <p:nvPr>
            <p:ph type="subTitle" sz="quarter"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
        <p:nvSpPr>
          <p:cNvPr id="4" name="Rectangle 7"/>
          <p:cNvSpPr>
            <a:spLocks noGrp="1" noChangeArrowheads="1"/>
          </p:cNvSpPr>
          <p:nvPr>
            <p:ph type="dt" sz="quarter" idx="10"/>
          </p:nvPr>
        </p:nvSpPr>
        <p:spPr>
          <a:xfrm>
            <a:off x="457200" y="6245225"/>
            <a:ext cx="2133600" cy="476250"/>
          </a:xfrm>
          <a:prstGeom prst="rect">
            <a:avLst/>
          </a:prstGeom>
        </p:spPr>
        <p:txBody>
          <a:bodyPr/>
          <a:lstStyle>
            <a:lvl1pPr eaLnBrk="0" hangingPunct="0">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a:p>
        </p:txBody>
      </p:sp>
      <p:pic>
        <p:nvPicPr>
          <p:cNvPr id="5" name="Picture 6"/>
          <p:cNvPicPr>
            <a:picLocks noChangeAspect="1" noChangeArrowheads="1"/>
          </p:cNvPicPr>
          <p:nvPr/>
        </p:nvPicPr>
        <p:blipFill>
          <a:blip r:embed="rId2" cstate="print"/>
          <a:srcRect/>
          <a:stretch>
            <a:fillRect/>
          </a:stretch>
        </p:blipFill>
        <p:spPr bwMode="auto">
          <a:xfrm>
            <a:off x="758825" y="6245225"/>
            <a:ext cx="2487613" cy="247650"/>
          </a:xfrm>
          <a:prstGeom prst="rect">
            <a:avLst/>
          </a:prstGeom>
          <a:noFill/>
          <a:ln w="9525">
            <a:noFill/>
            <a:miter lim="800000"/>
            <a:headEnd/>
            <a:tailEnd/>
          </a:ln>
        </p:spPr>
      </p:pic>
      <p:sp>
        <p:nvSpPr>
          <p:cNvPr id="6" name="Text Box 7"/>
          <p:cNvSpPr txBox="1">
            <a:spLocks noChangeArrowheads="1"/>
          </p:cNvSpPr>
          <p:nvPr/>
        </p:nvSpPr>
        <p:spPr bwMode="auto">
          <a:xfrm>
            <a:off x="3249613" y="6199188"/>
            <a:ext cx="2341562" cy="304800"/>
          </a:xfrm>
          <a:prstGeom prst="rect">
            <a:avLst/>
          </a:prstGeom>
          <a:noFill/>
          <a:ln w="9525">
            <a:noFill/>
            <a:miter lim="800000"/>
            <a:headEnd/>
            <a:tailEnd/>
          </a:ln>
        </p:spPr>
        <p:txBody>
          <a:bodyPr>
            <a:spAutoFit/>
          </a:bodyPr>
          <a:lstStyle/>
          <a:p>
            <a:pPr algn="ctr" eaLnBrk="0" hangingPunct="0">
              <a:spcBef>
                <a:spcPct val="50000"/>
              </a:spcBef>
              <a:defRPr/>
            </a:pPr>
            <a:r>
              <a:rPr lang="en-US" sz="1400" b="1" dirty="0">
                <a:solidFill>
                  <a:srgbClr val="808080"/>
                </a:solidFill>
                <a:latin typeface="Univers LT Std 57 Cn" pitchFamily="34" charset="0"/>
              </a:rPr>
              <a:t>www.northinfo.com</a:t>
            </a:r>
          </a:p>
        </p:txBody>
      </p:sp>
      <p:sp>
        <p:nvSpPr>
          <p:cNvPr id="7" name="TextBox 7"/>
          <p:cNvSpPr txBox="1"/>
          <p:nvPr userDrawn="1"/>
        </p:nvSpPr>
        <p:spPr>
          <a:xfrm>
            <a:off x="7239000" y="6199188"/>
            <a:ext cx="1143000" cy="304800"/>
          </a:xfrm>
          <a:prstGeom prst="rect">
            <a:avLst/>
          </a:prstGeom>
          <a:noFill/>
        </p:spPr>
        <p:txBody>
          <a:bodyPr>
            <a:spAutoFit/>
          </a:bodyPr>
          <a:lstStyle/>
          <a:p>
            <a:pPr algn="r" eaLnBrk="0" hangingPunct="0">
              <a:defRPr/>
            </a:pPr>
            <a:r>
              <a:rPr lang="en-US" sz="1400" dirty="0">
                <a:solidFill>
                  <a:srgbClr val="808080"/>
                </a:solidFill>
                <a:latin typeface="Univers LT Std 57 Cn" pitchFamily="34" charset="0"/>
              </a:rPr>
              <a:t>Slide </a:t>
            </a:r>
            <a:fld id="{E764526B-CA93-4623-ADC1-077BC627B3CD}" type="slidenum">
              <a:rPr lang="en-US" sz="1400">
                <a:solidFill>
                  <a:srgbClr val="808080"/>
                </a:solidFill>
                <a:latin typeface="Univers LT Std 57 Cn" pitchFamily="34" charset="0"/>
              </a:rPr>
              <a:pPr algn="r" eaLnBrk="0" hangingPunct="0">
                <a:defRPr/>
              </a:pPr>
              <a:t>‹#›</a:t>
            </a:fld>
            <a:endParaRPr lang="en-US" sz="1400" dirty="0">
              <a:solidFill>
                <a:srgbClr val="808080"/>
              </a:solidFill>
              <a:latin typeface="Univers LT Std 57 Cn" pitchFamily="34" charset="0"/>
            </a:endParaRPr>
          </a:p>
        </p:txBody>
      </p:sp>
      <p:sp>
        <p:nvSpPr>
          <p:cNvPr id="8"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15" name="Title 14"/>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525963"/>
          </a:xfrm>
          <a:prstGeom prst="rect">
            <a:avLst/>
          </a:prstGeom>
        </p:spPr>
        <p:txBody>
          <a:bodyPr/>
          <a:lstStyle>
            <a:lvl1pPr>
              <a:buFont typeface="Arial" pitchFamily="34" charset="0"/>
              <a:buChar char="•"/>
              <a:defRPr sz="1800">
                <a:solidFill>
                  <a:schemeClr val="tx1"/>
                </a:solidFill>
                <a:latin typeface="Univers LT Std 47 Cn Lt" pitchFamily="34" charset="0"/>
              </a:defRPr>
            </a:lvl1pPr>
            <a:lvl2pPr>
              <a:buClr>
                <a:schemeClr val="tx1"/>
              </a:buClr>
              <a:buFont typeface="Univers LT Std 47 Cn Lt" pitchFamily="34" charset="0"/>
              <a:buChar char="–"/>
              <a:defRPr sz="1800">
                <a:solidFill>
                  <a:srgbClr val="5F6062"/>
                </a:solidFill>
                <a:latin typeface="Univers LT Std 47 Cn Lt" pitchFamily="34" charset="0"/>
              </a:defRPr>
            </a:lvl2pPr>
            <a:lvl3pPr>
              <a:buClr>
                <a:schemeClr val="tx1"/>
              </a:buClr>
              <a:buFont typeface="Univers LT Std 47 Cn Lt" pitchFamily="34" charset="0"/>
              <a:buChar char="–"/>
              <a:defRPr sz="1800">
                <a:solidFill>
                  <a:srgbClr val="5F6062"/>
                </a:solidFill>
                <a:latin typeface="Univers LT Std 47 Cn Lt" pitchFamily="34" charset="0"/>
              </a:defRPr>
            </a:lvl3pPr>
            <a:lvl4pPr>
              <a:buClr>
                <a:schemeClr val="tx1"/>
              </a:buClr>
              <a:buFont typeface="Wingdings" pitchFamily="2" charset="2"/>
              <a:buChar char="v"/>
              <a:defRPr sz="1800">
                <a:solidFill>
                  <a:srgbClr val="5F6062"/>
                </a:solidFill>
                <a:latin typeface="Univers LT Std 47 Cn Lt" pitchFamily="34" charset="0"/>
              </a:defRPr>
            </a:lvl4pPr>
            <a:lvl5pPr>
              <a:buClr>
                <a:schemeClr val="tx1"/>
              </a:buClr>
              <a:buFont typeface="Wingdings" pitchFamily="2" charset="2"/>
              <a:buChar char="v"/>
              <a:defRPr sz="1800">
                <a:solidFill>
                  <a:srgbClr val="5F6062"/>
                </a:solidFill>
                <a:latin typeface="Univers LT Std 47 Cn L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Numbered Bullits">
    <p:spTree>
      <p:nvGrpSpPr>
        <p:cNvPr id="1" name=""/>
        <p:cNvGrpSpPr/>
        <p:nvPr/>
      </p:nvGrpSpPr>
      <p:grpSpPr>
        <a:xfrm>
          <a:off x="0" y="0"/>
          <a:ext cx="0" cy="0"/>
          <a:chOff x="0" y="0"/>
          <a:chExt cx="0" cy="0"/>
        </a:xfrm>
      </p:grpSpPr>
      <p:sp>
        <p:nvSpPr>
          <p:cNvPr id="4"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3" name="Content Placeholder 2"/>
          <p:cNvSpPr>
            <a:spLocks noGrp="1"/>
          </p:cNvSpPr>
          <p:nvPr>
            <p:ph idx="1"/>
          </p:nvPr>
        </p:nvSpPr>
        <p:spPr>
          <a:xfrm>
            <a:off x="457200" y="1295400"/>
            <a:ext cx="8229600" cy="4525963"/>
          </a:xfrm>
          <a:prstGeom prst="rect">
            <a:avLst/>
          </a:prstGeom>
        </p:spPr>
        <p:txBody>
          <a:bodyPr/>
          <a:lstStyle>
            <a:lvl1pPr>
              <a:buNone/>
              <a:defRPr sz="1800">
                <a:solidFill>
                  <a:schemeClr val="tx1"/>
                </a:solidFill>
                <a:latin typeface="Univers LT Std 47 Cn Lt" pitchFamily="34" charset="0"/>
              </a:defRPr>
            </a:lvl1pPr>
            <a:lvl2pPr marL="800100" indent="-342900">
              <a:buClr>
                <a:srgbClr val="00674E"/>
              </a:buClr>
              <a:buFont typeface="+mj-lt"/>
              <a:buAutoNum type="arabicPeriod"/>
              <a:defRPr sz="1800">
                <a:solidFill>
                  <a:srgbClr val="5F6062"/>
                </a:solidFill>
                <a:latin typeface="Univers LT Std 47 Cn Lt" pitchFamily="34" charset="0"/>
              </a:defRPr>
            </a:lvl2pPr>
            <a:lvl3pPr marL="1257300" indent="-342900">
              <a:buClr>
                <a:srgbClr val="00674E"/>
              </a:buClr>
              <a:buFont typeface="+mj-lt"/>
              <a:buAutoNum type="alphaLcParenR"/>
              <a:defRPr sz="1800">
                <a:solidFill>
                  <a:srgbClr val="5F6062"/>
                </a:solidFill>
                <a:latin typeface="Univers LT Std 47 Cn Lt" pitchFamily="34" charset="0"/>
              </a:defRPr>
            </a:lvl3pPr>
            <a:lvl4pPr marL="1714500" indent="-342900">
              <a:buClr>
                <a:srgbClr val="00674E"/>
              </a:buClr>
              <a:buFont typeface="+mj-lt"/>
              <a:buAutoNum type="arabicPeriod"/>
              <a:defRPr sz="1800">
                <a:solidFill>
                  <a:srgbClr val="5F6062"/>
                </a:solidFill>
                <a:latin typeface="Univers LT Std 47 Cn Lt" pitchFamily="34" charset="0"/>
              </a:defRPr>
            </a:lvl4pPr>
            <a:lvl5pPr marL="2171700" indent="-342900">
              <a:buClr>
                <a:srgbClr val="00674E"/>
              </a:buClr>
              <a:buFont typeface="+mj-lt"/>
              <a:buAutoNum type="arabicPeriod"/>
              <a:defRPr sz="1800">
                <a:solidFill>
                  <a:srgbClr val="5F6062"/>
                </a:solidFill>
                <a:latin typeface="Univers LT Std 47 Cn Lt"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15" name="Title 14"/>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000" b="1" cap="all">
                <a:solidFill>
                  <a:schemeClr val="tx1"/>
                </a:solidFill>
                <a:latin typeface="Univers LT Std 57 Cn"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5F6062"/>
                </a:solidFill>
                <a:latin typeface="Univers LT Std 47 Cn Lt"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3" name="Content Placeholder 2"/>
          <p:cNvSpPr>
            <a:spLocks noGrp="1"/>
          </p:cNvSpPr>
          <p:nvPr>
            <p:ph sz="half" idx="1"/>
          </p:nvPr>
        </p:nvSpPr>
        <p:spPr>
          <a:xfrm>
            <a:off x="457200" y="1447800"/>
            <a:ext cx="4038600" cy="452596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800"/>
            <a:ext cx="4038600" cy="452596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000" b="0">
                <a:latin typeface="Univers LT Std 47 Cn L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buNone/>
              <a:defRPr sz="1800">
                <a:solidFill>
                  <a:srgbClr val="5F6062"/>
                </a:solidFill>
                <a:latin typeface="Univers LT Std 47 Cn Lt" pitchFamily="34" charset="0"/>
              </a:defRPr>
            </a:lvl1pPr>
            <a:lvl2pPr>
              <a:buClr>
                <a:srgbClr val="606062"/>
              </a:buClr>
              <a:buFont typeface="Arial" pitchFamily="34" charset="0"/>
              <a:buChar char="•"/>
              <a:defRPr sz="1800">
                <a:solidFill>
                  <a:srgbClr val="5F6062"/>
                </a:solidFill>
                <a:latin typeface="Univers LT Std 47 Cn Lt" pitchFamily="34" charset="0"/>
              </a:defRPr>
            </a:lvl2pPr>
            <a:lvl3pPr>
              <a:buClr>
                <a:srgbClr val="606062"/>
              </a:buClr>
              <a:buFont typeface="Arial" pitchFamily="34" charset="0"/>
              <a:buChar char="•"/>
              <a:defRPr sz="1800">
                <a:solidFill>
                  <a:srgbClr val="5F6062"/>
                </a:solidFill>
                <a:latin typeface="Univers LT Std 47 Cn Lt" pitchFamily="34" charset="0"/>
              </a:defRPr>
            </a:lvl3pPr>
            <a:lvl4pPr>
              <a:buClr>
                <a:srgbClr val="606062"/>
              </a:buClr>
              <a:buFont typeface="Arial" pitchFamily="34" charset="0"/>
              <a:buChar char="•"/>
              <a:defRPr sz="1800">
                <a:solidFill>
                  <a:srgbClr val="5F6062"/>
                </a:solidFill>
                <a:latin typeface="Univers LT Std 47 Cn Lt" pitchFamily="34" charset="0"/>
              </a:defRPr>
            </a:lvl4pPr>
            <a:lvl5pPr>
              <a:buClr>
                <a:srgbClr val="606062"/>
              </a:buClr>
              <a:buFont typeface="Arial" pitchFamily="34" charset="0"/>
              <a:buChar char="•"/>
              <a:defRPr sz="1800">
                <a:solidFill>
                  <a:srgbClr val="5F6062"/>
                </a:solidFill>
                <a:latin typeface="Univers LT Std 47 Cn Lt"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000" b="0">
                <a:latin typeface="Univers LT Std 47 Cn L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buNone/>
              <a:defRPr sz="1800">
                <a:solidFill>
                  <a:srgbClr val="5F6062"/>
                </a:solidFill>
                <a:latin typeface="Univers LT Std 47 Cn Lt" pitchFamily="34" charset="0"/>
              </a:defRPr>
            </a:lvl1pPr>
            <a:lvl2pPr>
              <a:buClr>
                <a:srgbClr val="606062"/>
              </a:buClr>
              <a:buFont typeface="Arial" pitchFamily="34" charset="0"/>
              <a:buChar char="•"/>
              <a:defRPr sz="1800">
                <a:solidFill>
                  <a:srgbClr val="5F6062"/>
                </a:solidFill>
                <a:latin typeface="Univers LT Std 47 Cn Lt" pitchFamily="34" charset="0"/>
              </a:defRPr>
            </a:lvl2pPr>
            <a:lvl3pPr>
              <a:buClr>
                <a:srgbClr val="606062"/>
              </a:buClr>
              <a:buFont typeface="Arial" pitchFamily="34" charset="0"/>
              <a:buChar char="•"/>
              <a:defRPr sz="1800">
                <a:solidFill>
                  <a:srgbClr val="5F6062"/>
                </a:solidFill>
                <a:latin typeface="Univers LT Std 47 Cn Lt" pitchFamily="34" charset="0"/>
              </a:defRPr>
            </a:lvl3pPr>
            <a:lvl4pPr>
              <a:buClr>
                <a:srgbClr val="606062"/>
              </a:buClr>
              <a:buFont typeface="Arial" pitchFamily="34" charset="0"/>
              <a:buChar char="•"/>
              <a:defRPr sz="1800">
                <a:solidFill>
                  <a:srgbClr val="5F6062"/>
                </a:solidFill>
                <a:latin typeface="Univers LT Std 47 Cn Lt" pitchFamily="34" charset="0"/>
              </a:defRPr>
            </a:lvl4pPr>
            <a:lvl5pPr>
              <a:buClr>
                <a:srgbClr val="606062"/>
              </a:buClr>
              <a:buFont typeface="Arial" pitchFamily="34" charset="0"/>
              <a:buChar char="•"/>
              <a:defRPr sz="1800">
                <a:solidFill>
                  <a:srgbClr val="5F6062"/>
                </a:solidFill>
                <a:latin typeface="Univers LT Std 47 Cn Lt"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1"/>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8" name="Title 7"/>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0">
                <a:solidFill>
                  <a:schemeClr val="tx1"/>
                </a:solidFill>
                <a:latin typeface="Univers LT Std 47 Cn Lt"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600">
                <a:solidFill>
                  <a:srgbClr val="5F6062"/>
                </a:solidFill>
                <a:latin typeface="Univers LT Std 47 Cn L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a:p>
        </p:txBody>
      </p:sp>
      <p:pic>
        <p:nvPicPr>
          <p:cNvPr id="1027" name="Picture 6"/>
          <p:cNvPicPr>
            <a:picLocks noChangeAspect="1" noChangeArrowheads="1"/>
          </p:cNvPicPr>
          <p:nvPr/>
        </p:nvPicPr>
        <p:blipFill>
          <a:blip r:embed="rId13" cstate="print"/>
          <a:srcRect/>
          <a:stretch>
            <a:fillRect/>
          </a:stretch>
        </p:blipFill>
        <p:spPr bwMode="auto">
          <a:xfrm>
            <a:off x="758825" y="6245225"/>
            <a:ext cx="2487613" cy="247650"/>
          </a:xfrm>
          <a:prstGeom prst="rect">
            <a:avLst/>
          </a:prstGeom>
          <a:noFill/>
          <a:ln w="9525">
            <a:noFill/>
            <a:miter lim="800000"/>
            <a:headEnd/>
            <a:tailEnd/>
          </a:ln>
        </p:spPr>
      </p:pic>
      <p:sp>
        <p:nvSpPr>
          <p:cNvPr id="24" name="Text Box 7"/>
          <p:cNvSpPr txBox="1">
            <a:spLocks noChangeArrowheads="1"/>
          </p:cNvSpPr>
          <p:nvPr/>
        </p:nvSpPr>
        <p:spPr bwMode="auto">
          <a:xfrm>
            <a:off x="3249613" y="6199188"/>
            <a:ext cx="2341562" cy="304800"/>
          </a:xfrm>
          <a:prstGeom prst="rect">
            <a:avLst/>
          </a:prstGeom>
          <a:noFill/>
          <a:ln w="9525">
            <a:noFill/>
            <a:miter lim="800000"/>
            <a:headEnd/>
            <a:tailEnd/>
          </a:ln>
        </p:spPr>
        <p:txBody>
          <a:bodyPr>
            <a:spAutoFit/>
          </a:bodyPr>
          <a:lstStyle/>
          <a:p>
            <a:pPr algn="ctr" eaLnBrk="0" hangingPunct="0">
              <a:spcBef>
                <a:spcPct val="50000"/>
              </a:spcBef>
              <a:defRPr/>
            </a:pPr>
            <a:r>
              <a:rPr lang="en-US" sz="1400" b="1" dirty="0">
                <a:solidFill>
                  <a:srgbClr val="808080"/>
                </a:solidFill>
                <a:latin typeface="Univers LT Std 57 Cn" pitchFamily="34" charset="0"/>
              </a:rPr>
              <a:t>www.northinfo.com</a:t>
            </a:r>
          </a:p>
        </p:txBody>
      </p:sp>
      <p:sp>
        <p:nvSpPr>
          <p:cNvPr id="8" name="TextBox 7"/>
          <p:cNvSpPr txBox="1"/>
          <p:nvPr userDrawn="1"/>
        </p:nvSpPr>
        <p:spPr>
          <a:xfrm>
            <a:off x="7239000" y="6199188"/>
            <a:ext cx="1143000" cy="301625"/>
          </a:xfrm>
          <a:prstGeom prst="rect">
            <a:avLst/>
          </a:prstGeom>
          <a:noFill/>
        </p:spPr>
        <p:txBody>
          <a:bodyPr>
            <a:spAutoFit/>
          </a:bodyPr>
          <a:lstStyle/>
          <a:p>
            <a:pPr algn="r" eaLnBrk="0" hangingPunct="0">
              <a:defRPr/>
            </a:pPr>
            <a:r>
              <a:rPr lang="en-US" sz="1400" dirty="0">
                <a:solidFill>
                  <a:srgbClr val="808080"/>
                </a:solidFill>
                <a:latin typeface="Univers LT Std 57 Cn" pitchFamily="34" charset="0"/>
              </a:rPr>
              <a:t>Slide </a:t>
            </a:r>
            <a:fld id="{361A5CE0-DB7A-456C-9109-81B6777B8B83}" type="slidenum">
              <a:rPr lang="en-US" sz="1400">
                <a:solidFill>
                  <a:srgbClr val="808080"/>
                </a:solidFill>
                <a:latin typeface="Univers LT Std 57 Cn" pitchFamily="34" charset="0"/>
              </a:rPr>
              <a:pPr algn="r" eaLnBrk="0" hangingPunct="0">
                <a:defRPr/>
              </a:pPr>
              <a:t>‹#›</a:t>
            </a:fld>
            <a:endParaRPr lang="en-US" sz="1400" dirty="0">
              <a:solidFill>
                <a:srgbClr val="808080"/>
              </a:solidFill>
              <a:latin typeface="Univers LT Std 57 Cn" pitchFamily="34" charset="0"/>
            </a:endParaRPr>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5" r:id="rId4"/>
    <p:sldLayoutId id="2147483759" r:id="rId5"/>
    <p:sldLayoutId id="2147483760" r:id="rId6"/>
    <p:sldLayoutId id="2147483761" r:id="rId7"/>
    <p:sldLayoutId id="2147483754" r:id="rId8"/>
    <p:sldLayoutId id="2147483753" r:id="rId9"/>
    <p:sldLayoutId id="2147483762" r:id="rId10"/>
    <p:sldLayoutId id="214748376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2"/>
          <p:cNvSpPr>
            <a:spLocks noGrp="1"/>
          </p:cNvSpPr>
          <p:nvPr>
            <p:ph type="title"/>
          </p:nvPr>
        </p:nvSpPr>
        <p:spPr bwMode="auto">
          <a:xfrm>
            <a:off x="630238" y="2670175"/>
            <a:ext cx="7847012" cy="73183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dirty="0" smtClean="0">
                <a:latin typeface="Univers LT Std 57 Cn"/>
              </a:rPr>
              <a:t>Low Volatility Equity Investing: </a:t>
            </a:r>
            <a:br>
              <a:rPr lang="en-US" sz="4000" dirty="0" smtClean="0">
                <a:latin typeface="Univers LT Std 57 Cn"/>
              </a:rPr>
            </a:br>
            <a:r>
              <a:rPr lang="en-US" sz="3600" dirty="0" smtClean="0">
                <a:latin typeface="Univers LT Std 57 Cn"/>
              </a:rPr>
              <a:t>Anomaly or Algebraic Artifact</a:t>
            </a:r>
          </a:p>
        </p:txBody>
      </p:sp>
      <p:sp>
        <p:nvSpPr>
          <p:cNvPr id="15362" name="Content Placeholder 3"/>
          <p:cNvSpPr>
            <a:spLocks noGrp="1"/>
          </p:cNvSpPr>
          <p:nvPr>
            <p:ph sz="quarter" idx="11"/>
          </p:nvPr>
        </p:nvSpPr>
        <p:spPr bwMode="auto">
          <a:xfrm>
            <a:off x="630238" y="5257800"/>
            <a:ext cx="6400800" cy="3937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latin typeface="Univers LT Std 47 Cn Lt"/>
              </a:rPr>
              <a:t>Dan </a:t>
            </a:r>
            <a:r>
              <a:rPr lang="en-US" dirty="0" err="1" smtClean="0">
                <a:latin typeface="Univers LT Std 47 Cn Lt"/>
              </a:rPr>
              <a:t>diBartolomeo</a:t>
            </a:r>
            <a:r>
              <a:rPr lang="en-US" dirty="0" smtClean="0">
                <a:latin typeface="Univers LT Std 47 Cn Lt"/>
              </a:rPr>
              <a:t>	</a:t>
            </a:r>
          </a:p>
        </p:txBody>
      </p:sp>
      <p:sp>
        <p:nvSpPr>
          <p:cNvPr id="15363" name="Content Placeholder 4"/>
          <p:cNvSpPr>
            <a:spLocks noGrp="1"/>
          </p:cNvSpPr>
          <p:nvPr>
            <p:ph sz="quarter" idx="12"/>
          </p:nvPr>
        </p:nvSpPr>
        <p:spPr bwMode="auto">
          <a:xfrm>
            <a:off x="630238" y="5559425"/>
            <a:ext cx="6400800" cy="762000"/>
          </a:xfrm>
          <a:noFill/>
          <a:ln>
            <a:miter lim="800000"/>
            <a:headEnd/>
            <a:tailEnd/>
          </a:ln>
        </p:spPr>
        <p:txBody>
          <a:bodyPr vert="horz" lIns="91440" tIns="45720" rIns="91440" bIns="45720" numCol="1" anchor="t" anchorCtr="0" compatLnSpc="1">
            <a:prstTxWarp prst="textNoShape">
              <a:avLst/>
            </a:prstTxWarp>
          </a:bodyPr>
          <a:lstStyle/>
          <a:p>
            <a:pPr eaLnBrk="1" hangingPunct="1"/>
            <a:r>
              <a:rPr lang="en-US" dirty="0" smtClean="0">
                <a:latin typeface="Univers LT Std 57 Cn"/>
              </a:rPr>
              <a:t>QWAFAFEW Boston</a:t>
            </a:r>
          </a:p>
          <a:p>
            <a:pPr eaLnBrk="1" hangingPunct="1"/>
            <a:r>
              <a:rPr lang="en-US" dirty="0" smtClean="0">
                <a:latin typeface="Univers LT Std 57 Cn"/>
              </a:rPr>
              <a:t>August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Implications of the CAPM Assumptions</a:t>
            </a:r>
            <a:endParaRPr lang="en-US" dirty="0"/>
          </a:p>
        </p:txBody>
      </p:sp>
      <p:sp>
        <p:nvSpPr>
          <p:cNvPr id="3" name="Content Placeholder 2"/>
          <p:cNvSpPr>
            <a:spLocks noGrp="1"/>
          </p:cNvSpPr>
          <p:nvPr>
            <p:ph idx="1"/>
          </p:nvPr>
        </p:nvSpPr>
        <p:spPr/>
        <p:txBody>
          <a:bodyPr/>
          <a:lstStyle/>
          <a:p>
            <a:pPr lvl="1">
              <a:buNone/>
            </a:pPr>
            <a:r>
              <a:rPr lang="en-US" sz="2400" dirty="0" smtClean="0"/>
              <a:t>None of these assumptions hold true in the real world so there is no reason to believe that a capitalization weighted equity index should be mean-variance efficient.  </a:t>
            </a:r>
            <a:br>
              <a:rPr lang="en-US" sz="2400" dirty="0" smtClean="0"/>
            </a:br>
            <a:endParaRPr lang="en-US" sz="2400" dirty="0" smtClean="0"/>
          </a:p>
          <a:p>
            <a:pPr lvl="1">
              <a:buNone/>
            </a:pPr>
            <a:r>
              <a:rPr lang="en-US" sz="2000" dirty="0" smtClean="0"/>
              <a:t>See </a:t>
            </a:r>
            <a:r>
              <a:rPr lang="en-US" sz="2000" dirty="0" err="1" smtClean="0"/>
              <a:t>Grinold</a:t>
            </a:r>
            <a:r>
              <a:rPr lang="en-US" sz="2000" dirty="0" smtClean="0"/>
              <a:t> (1992) for a good summary</a:t>
            </a:r>
            <a:br>
              <a:rPr lang="en-US" sz="2000" dirty="0" smtClean="0"/>
            </a:br>
            <a:endParaRPr lang="en-US" sz="2000" dirty="0" smtClean="0"/>
          </a:p>
          <a:p>
            <a:pPr lvl="1">
              <a:buNone/>
            </a:pPr>
            <a:r>
              <a:rPr lang="en-US" sz="2000" dirty="0" smtClean="0"/>
              <a:t>A variety of papers have tried to better model CAPM by making one or more of the assumptions more realistic (e.g. borrowing costs above the risk-free rate).  All the fixes suggest a flatter flat security market line</a:t>
            </a:r>
            <a:br>
              <a:rPr lang="en-US" sz="2000" dirty="0" smtClean="0"/>
            </a:br>
            <a:endParaRPr lang="en-US" sz="2000" dirty="0" smtClean="0"/>
          </a:p>
          <a:p>
            <a:pPr lvl="1">
              <a:buNone/>
            </a:pPr>
            <a:r>
              <a:rPr lang="en-US" sz="2000" dirty="0" smtClean="0"/>
              <a:t>Empirical tests of return premiums to beta risk are joint tests of CAPM and our ability to estimate beta accurately. </a:t>
            </a:r>
          </a:p>
          <a:p>
            <a:endParaRPr lang="en-US" sz="1600"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Basic Algebra	</a:t>
            </a:r>
            <a:endParaRPr lang="en-US" dirty="0"/>
          </a:p>
        </p:txBody>
      </p:sp>
      <p:sp>
        <p:nvSpPr>
          <p:cNvPr id="3" name="Content Placeholder 2"/>
          <p:cNvSpPr>
            <a:spLocks noGrp="1"/>
          </p:cNvSpPr>
          <p:nvPr>
            <p:ph idx="1"/>
          </p:nvPr>
        </p:nvSpPr>
        <p:spPr/>
        <p:txBody>
          <a:bodyPr/>
          <a:lstStyle/>
          <a:p>
            <a:pPr>
              <a:buNone/>
            </a:pPr>
            <a:r>
              <a:rPr lang="en-US" sz="2400" dirty="0" smtClean="0"/>
              <a:t>E[A</a:t>
            </a:r>
            <a:r>
              <a:rPr lang="en-US" sz="2400" baseline="-25000" dirty="0" smtClean="0"/>
              <a:t>i</a:t>
            </a:r>
            <a:r>
              <a:rPr lang="en-US" sz="2400" dirty="0" smtClean="0"/>
              <a:t>] = </a:t>
            </a:r>
            <a:r>
              <a:rPr lang="en-US" sz="2400" dirty="0" err="1" smtClean="0"/>
              <a:t>R</a:t>
            </a:r>
            <a:r>
              <a:rPr lang="en-US" sz="2400" baseline="-25000" dirty="0" err="1" smtClean="0"/>
              <a:t>f</a:t>
            </a:r>
            <a:r>
              <a:rPr lang="en-US" sz="2400" dirty="0" smtClean="0"/>
              <a:t> + B</a:t>
            </a:r>
            <a:r>
              <a:rPr lang="en-US" sz="2400" baseline="-25000" dirty="0" smtClean="0"/>
              <a:t>i</a:t>
            </a:r>
            <a:r>
              <a:rPr lang="en-US" sz="2400" dirty="0" smtClean="0"/>
              <a:t> (</a:t>
            </a:r>
            <a:r>
              <a:rPr lang="en-US" sz="2400" dirty="0" err="1" smtClean="0"/>
              <a:t>R</a:t>
            </a:r>
            <a:r>
              <a:rPr lang="en-US" sz="2400" baseline="-25000" dirty="0" err="1" smtClean="0"/>
              <a:t>m</a:t>
            </a:r>
            <a:r>
              <a:rPr lang="en-US" sz="2400" dirty="0" err="1" smtClean="0"/>
              <a:t>-R</a:t>
            </a:r>
            <a:r>
              <a:rPr lang="en-US" sz="2400" baseline="-25000" dirty="0" err="1" smtClean="0"/>
              <a:t>f</a:t>
            </a:r>
            <a:r>
              <a:rPr lang="en-US" sz="2400" dirty="0" smtClean="0"/>
              <a:t>)                                                (1)</a:t>
            </a:r>
            <a:br>
              <a:rPr lang="en-US" sz="2400" dirty="0" smtClean="0"/>
            </a:br>
            <a:endParaRPr lang="en-US" sz="2400" dirty="0" smtClean="0"/>
          </a:p>
          <a:p>
            <a:pPr>
              <a:buNone/>
            </a:pPr>
            <a:r>
              <a:rPr lang="en-US" sz="2400" dirty="0" smtClean="0"/>
              <a:t>B</a:t>
            </a:r>
            <a:r>
              <a:rPr lang="en-US" sz="2400" baseline="-25000" dirty="0" smtClean="0"/>
              <a:t>i</a:t>
            </a:r>
            <a:r>
              <a:rPr lang="en-US" sz="2400" dirty="0" smtClean="0"/>
              <a:t> = ((S</a:t>
            </a:r>
            <a:r>
              <a:rPr lang="en-US" sz="2400" baseline="-25000" dirty="0" smtClean="0"/>
              <a:t>i</a:t>
            </a:r>
            <a:r>
              <a:rPr lang="en-US" sz="2400" dirty="0" smtClean="0"/>
              <a:t> / </a:t>
            </a:r>
            <a:r>
              <a:rPr lang="en-US" sz="2400" dirty="0" err="1" smtClean="0"/>
              <a:t>S</a:t>
            </a:r>
            <a:r>
              <a:rPr lang="en-US" sz="2400" baseline="-25000" dirty="0" err="1" smtClean="0"/>
              <a:t>m</a:t>
            </a:r>
            <a:r>
              <a:rPr lang="en-US" sz="2400" dirty="0" smtClean="0"/>
              <a:t>) * </a:t>
            </a:r>
            <a:r>
              <a:rPr lang="en-US" sz="2400" dirty="0" err="1" smtClean="0"/>
              <a:t>P</a:t>
            </a:r>
            <a:r>
              <a:rPr lang="en-US" sz="2400" baseline="-25000" dirty="0" err="1" smtClean="0"/>
              <a:t>im</a:t>
            </a:r>
            <a:r>
              <a:rPr lang="en-US" sz="2400" dirty="0" smtClean="0"/>
              <a:t>)                                                    (2)</a:t>
            </a:r>
            <a:br>
              <a:rPr lang="en-US" sz="2400" dirty="0" smtClean="0"/>
            </a:br>
            <a:endParaRPr lang="en-US" sz="2400" dirty="0" smtClean="0"/>
          </a:p>
          <a:p>
            <a:pPr>
              <a:buNone/>
            </a:pPr>
            <a:r>
              <a:rPr lang="en-US" sz="2400" dirty="0" smtClean="0"/>
              <a:t>E[A</a:t>
            </a:r>
            <a:r>
              <a:rPr lang="en-US" sz="2400" baseline="-25000" dirty="0" smtClean="0"/>
              <a:t>i</a:t>
            </a:r>
            <a:r>
              <a:rPr lang="en-US" sz="2400" dirty="0" smtClean="0"/>
              <a:t>] = </a:t>
            </a:r>
            <a:r>
              <a:rPr lang="en-US" sz="2400" dirty="0" err="1" smtClean="0"/>
              <a:t>R</a:t>
            </a:r>
            <a:r>
              <a:rPr lang="en-US" sz="2400" baseline="-25000" dirty="0" err="1" smtClean="0"/>
              <a:t>f</a:t>
            </a:r>
            <a:r>
              <a:rPr lang="en-US" sz="2400" dirty="0" smtClean="0"/>
              <a:t> + ((S</a:t>
            </a:r>
            <a:r>
              <a:rPr lang="en-US" sz="2400" baseline="-25000" dirty="0" smtClean="0"/>
              <a:t>i</a:t>
            </a:r>
            <a:r>
              <a:rPr lang="en-US" sz="2400" dirty="0" smtClean="0"/>
              <a:t> / </a:t>
            </a:r>
            <a:r>
              <a:rPr lang="en-US" sz="2400" dirty="0" err="1" smtClean="0"/>
              <a:t>S</a:t>
            </a:r>
            <a:r>
              <a:rPr lang="en-US" sz="2400" baseline="-25000" dirty="0" err="1" smtClean="0"/>
              <a:t>m</a:t>
            </a:r>
            <a:r>
              <a:rPr lang="en-US" sz="2400" dirty="0" smtClean="0"/>
              <a:t> ) * </a:t>
            </a:r>
            <a:r>
              <a:rPr lang="en-US" sz="2400" dirty="0" err="1" smtClean="0"/>
              <a:t>P</a:t>
            </a:r>
            <a:r>
              <a:rPr lang="en-US" sz="2400" baseline="-25000" dirty="0" err="1" smtClean="0"/>
              <a:t>im</a:t>
            </a:r>
            <a:r>
              <a:rPr lang="en-US" sz="2400" dirty="0" smtClean="0"/>
              <a:t>) (</a:t>
            </a:r>
            <a:r>
              <a:rPr lang="en-US" sz="2400" dirty="0" err="1" smtClean="0"/>
              <a:t>R</a:t>
            </a:r>
            <a:r>
              <a:rPr lang="en-US" sz="2400" baseline="-25000" dirty="0" err="1" smtClean="0"/>
              <a:t>m</a:t>
            </a:r>
            <a:r>
              <a:rPr lang="en-US" sz="2400" dirty="0" err="1" smtClean="0"/>
              <a:t>-R</a:t>
            </a:r>
            <a:r>
              <a:rPr lang="en-US" sz="2400" baseline="-25000" dirty="0" err="1" smtClean="0"/>
              <a:t>f</a:t>
            </a:r>
            <a:r>
              <a:rPr lang="en-US" sz="2400" dirty="0" smtClean="0"/>
              <a:t>)                           (3)</a:t>
            </a:r>
            <a:br>
              <a:rPr lang="en-US" sz="2400" dirty="0" smtClean="0"/>
            </a:br>
            <a:endParaRPr lang="en-US" sz="2400" dirty="0" smtClean="0"/>
          </a:p>
          <a:p>
            <a:pPr>
              <a:buNone/>
            </a:pPr>
            <a:r>
              <a:rPr lang="en-US" sz="2400" dirty="0" smtClean="0"/>
              <a:t>E[</a:t>
            </a:r>
            <a:r>
              <a:rPr lang="en-US" sz="2400" dirty="0" err="1" smtClean="0"/>
              <a:t>G</a:t>
            </a:r>
            <a:r>
              <a:rPr lang="en-US" sz="2400" baseline="-25000" dirty="0" err="1" smtClean="0"/>
              <a:t>i</a:t>
            </a:r>
            <a:r>
              <a:rPr lang="en-US" sz="2400" dirty="0" smtClean="0"/>
              <a:t>] = E[A</a:t>
            </a:r>
            <a:r>
              <a:rPr lang="en-US" sz="2400" baseline="-25000" dirty="0" smtClean="0"/>
              <a:t>i</a:t>
            </a:r>
            <a:r>
              <a:rPr lang="en-US" sz="2400" dirty="0" smtClean="0"/>
              <a:t>] – S</a:t>
            </a:r>
            <a:r>
              <a:rPr lang="en-US" sz="2400" baseline="-25000" dirty="0" smtClean="0"/>
              <a:t>i</a:t>
            </a:r>
            <a:r>
              <a:rPr lang="en-US" sz="2400" baseline="30000" dirty="0" smtClean="0"/>
              <a:t>2</a:t>
            </a:r>
            <a:r>
              <a:rPr lang="en-US" sz="2400" dirty="0" smtClean="0"/>
              <a:t>/2                                                    (4)</a:t>
            </a:r>
          </a:p>
          <a:p>
            <a:pPr>
              <a:buNone/>
            </a:pPr>
            <a:endParaRPr lang="en-US" sz="2400" dirty="0" smtClean="0"/>
          </a:p>
          <a:p>
            <a:pPr>
              <a:buNone/>
            </a:pPr>
            <a:r>
              <a:rPr lang="en-US" sz="2400" dirty="0" smtClean="0"/>
              <a:t>E[</a:t>
            </a:r>
            <a:r>
              <a:rPr lang="en-US" sz="2400" dirty="0" err="1" smtClean="0"/>
              <a:t>G</a:t>
            </a:r>
            <a:r>
              <a:rPr lang="en-US" sz="2400" baseline="-25000" dirty="0" err="1" smtClean="0"/>
              <a:t>i</a:t>
            </a:r>
            <a:r>
              <a:rPr lang="en-US" sz="2400" dirty="0" smtClean="0"/>
              <a:t>] = </a:t>
            </a:r>
            <a:r>
              <a:rPr lang="en-US" sz="2400" dirty="0" err="1" smtClean="0"/>
              <a:t>R</a:t>
            </a:r>
            <a:r>
              <a:rPr lang="en-US" sz="2400" baseline="-25000" dirty="0" err="1" smtClean="0"/>
              <a:t>f</a:t>
            </a:r>
            <a:r>
              <a:rPr lang="en-US" sz="2400" dirty="0" smtClean="0"/>
              <a:t> + S</a:t>
            </a:r>
            <a:r>
              <a:rPr lang="en-US" sz="2400" baseline="-25000" dirty="0" smtClean="0"/>
              <a:t>i</a:t>
            </a:r>
            <a:r>
              <a:rPr lang="en-US" sz="2400" dirty="0" smtClean="0"/>
              <a:t> * </a:t>
            </a:r>
            <a:r>
              <a:rPr lang="en-US" sz="2400" dirty="0" smtClean="0">
                <a:solidFill>
                  <a:srgbClr val="C00000"/>
                </a:solidFill>
              </a:rPr>
              <a:t>([</a:t>
            </a:r>
            <a:r>
              <a:rPr lang="en-US" sz="2400" dirty="0" err="1" smtClean="0">
                <a:solidFill>
                  <a:srgbClr val="C00000"/>
                </a:solidFill>
              </a:rPr>
              <a:t>P</a:t>
            </a:r>
            <a:r>
              <a:rPr lang="en-US" sz="2400" baseline="-25000" dirty="0" err="1" smtClean="0">
                <a:solidFill>
                  <a:srgbClr val="C00000"/>
                </a:solidFill>
              </a:rPr>
              <a:t>im</a:t>
            </a:r>
            <a:r>
              <a:rPr lang="en-US" sz="2400" dirty="0" smtClean="0">
                <a:solidFill>
                  <a:srgbClr val="C00000"/>
                </a:solidFill>
              </a:rPr>
              <a:t>*(</a:t>
            </a:r>
            <a:r>
              <a:rPr lang="en-US" sz="2400" dirty="0" err="1" smtClean="0">
                <a:solidFill>
                  <a:srgbClr val="C00000"/>
                </a:solidFill>
              </a:rPr>
              <a:t>R</a:t>
            </a:r>
            <a:r>
              <a:rPr lang="en-US" sz="2400" baseline="-25000" dirty="0" err="1" smtClean="0">
                <a:solidFill>
                  <a:srgbClr val="C00000"/>
                </a:solidFill>
              </a:rPr>
              <a:t>m</a:t>
            </a:r>
            <a:r>
              <a:rPr lang="en-US" sz="2400" dirty="0" err="1" smtClean="0">
                <a:solidFill>
                  <a:srgbClr val="C00000"/>
                </a:solidFill>
              </a:rPr>
              <a:t>-R</a:t>
            </a:r>
            <a:r>
              <a:rPr lang="en-US" sz="2400" baseline="-25000" dirty="0" err="1" smtClean="0">
                <a:solidFill>
                  <a:srgbClr val="C00000"/>
                </a:solidFill>
              </a:rPr>
              <a:t>f</a:t>
            </a:r>
            <a:r>
              <a:rPr lang="en-US" sz="2400" dirty="0" smtClean="0">
                <a:solidFill>
                  <a:srgbClr val="C00000"/>
                </a:solidFill>
              </a:rPr>
              <a:t>) / </a:t>
            </a:r>
            <a:r>
              <a:rPr lang="en-US" sz="2400" dirty="0" err="1" smtClean="0">
                <a:solidFill>
                  <a:srgbClr val="C00000"/>
                </a:solidFill>
              </a:rPr>
              <a:t>S</a:t>
            </a:r>
            <a:r>
              <a:rPr lang="en-US" sz="2400" baseline="-25000" dirty="0" err="1" smtClean="0">
                <a:solidFill>
                  <a:srgbClr val="C00000"/>
                </a:solidFill>
              </a:rPr>
              <a:t>m</a:t>
            </a:r>
            <a:r>
              <a:rPr lang="en-US" sz="2400" dirty="0" smtClean="0">
                <a:solidFill>
                  <a:srgbClr val="C00000"/>
                </a:solidFill>
              </a:rPr>
              <a:t>]  - S</a:t>
            </a:r>
            <a:r>
              <a:rPr lang="en-US" sz="2400" baseline="-25000" dirty="0" smtClean="0">
                <a:solidFill>
                  <a:srgbClr val="C00000"/>
                </a:solidFill>
              </a:rPr>
              <a:t>i</a:t>
            </a:r>
            <a:r>
              <a:rPr lang="en-US" sz="2400" dirty="0" smtClean="0">
                <a:solidFill>
                  <a:srgbClr val="C00000"/>
                </a:solidFill>
              </a:rPr>
              <a:t>/2)</a:t>
            </a:r>
            <a:r>
              <a:rPr lang="en-US" sz="2400" dirty="0" smtClean="0"/>
              <a:t>                 (7)</a:t>
            </a:r>
          </a:p>
          <a:p>
            <a:pPr>
              <a:buNone/>
            </a:pPr>
            <a:endParaRPr lang="en-US" sz="2400" dirty="0" smtClean="0"/>
          </a:p>
          <a:p>
            <a:pPr>
              <a:buNone/>
            </a:pPr>
            <a:endParaRPr lang="en-US" dirty="0" smtClean="0"/>
          </a:p>
          <a:p>
            <a:endParaRPr lang="en-US" dirty="0" smtClean="0"/>
          </a:p>
          <a:p>
            <a:endParaRPr lang="en-US" dirty="0" smtClean="0"/>
          </a:p>
          <a:p>
            <a:pPr>
              <a:buNone/>
            </a:pP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Algebra		</a:t>
            </a:r>
            <a:endParaRPr lang="en-US" dirty="0"/>
          </a:p>
        </p:txBody>
      </p:sp>
      <p:sp>
        <p:nvSpPr>
          <p:cNvPr id="3" name="Content Placeholder 2"/>
          <p:cNvSpPr>
            <a:spLocks noGrp="1"/>
          </p:cNvSpPr>
          <p:nvPr>
            <p:ph idx="1"/>
          </p:nvPr>
        </p:nvSpPr>
        <p:spPr/>
        <p:txBody>
          <a:bodyPr/>
          <a:lstStyle/>
          <a:p>
            <a:pPr>
              <a:buNone/>
            </a:pPr>
            <a:r>
              <a:rPr lang="en-US" sz="2400" dirty="0" smtClean="0"/>
              <a:t>	For the special case </a:t>
            </a:r>
            <a:r>
              <a:rPr lang="en-US" sz="2400" dirty="0" err="1" smtClean="0"/>
              <a:t>P</a:t>
            </a:r>
            <a:r>
              <a:rPr lang="en-US" sz="2400" baseline="-25000" dirty="0" err="1" smtClean="0"/>
              <a:t>im</a:t>
            </a:r>
            <a:r>
              <a:rPr lang="en-US" sz="2400" baseline="-25000" dirty="0" smtClean="0"/>
              <a:t> </a:t>
            </a:r>
            <a:r>
              <a:rPr lang="en-US" sz="2400" dirty="0" smtClean="0"/>
              <a:t>= 1</a:t>
            </a:r>
            <a:br>
              <a:rPr lang="en-US" sz="2400" dirty="0" smtClean="0"/>
            </a:br>
            <a:endParaRPr lang="en-US" sz="2400" dirty="0" smtClean="0"/>
          </a:p>
          <a:p>
            <a:pPr>
              <a:buNone/>
            </a:pPr>
            <a:r>
              <a:rPr lang="en-US" sz="2400" dirty="0" smtClean="0"/>
              <a:t>	S</a:t>
            </a:r>
            <a:r>
              <a:rPr lang="en-US" sz="2400" baseline="-25000" dirty="0" smtClean="0"/>
              <a:t>i</a:t>
            </a:r>
            <a:r>
              <a:rPr lang="en-US" sz="2400" dirty="0" smtClean="0"/>
              <a:t> = </a:t>
            </a:r>
            <a:r>
              <a:rPr lang="en-US" sz="2400" dirty="0" err="1" smtClean="0"/>
              <a:t>B</a:t>
            </a:r>
            <a:r>
              <a:rPr lang="en-US" sz="2400" baseline="-25000" dirty="0" err="1" smtClean="0"/>
              <a:t>i</a:t>
            </a:r>
            <a:r>
              <a:rPr lang="en-US" sz="2400" dirty="0" err="1" smtClean="0"/>
              <a:t>S</a:t>
            </a:r>
            <a:r>
              <a:rPr lang="en-US" sz="2400" baseline="-25000" dirty="0" err="1" smtClean="0"/>
              <a:t>m</a:t>
            </a:r>
            <a:r>
              <a:rPr lang="en-US" sz="2400" baseline="-25000" dirty="0" smtClean="0"/>
              <a:t>							</a:t>
            </a:r>
            <a:r>
              <a:rPr lang="en-US" sz="2400" dirty="0" smtClean="0"/>
              <a:t>(8)</a:t>
            </a:r>
          </a:p>
          <a:p>
            <a:pPr>
              <a:buNone/>
            </a:pPr>
            <a:endParaRPr lang="en-US" sz="2400" dirty="0" smtClean="0"/>
          </a:p>
          <a:p>
            <a:pPr>
              <a:buNone/>
            </a:pPr>
            <a:r>
              <a:rPr lang="en-US" sz="2400" baseline="-25000" dirty="0" smtClean="0"/>
              <a:t>	</a:t>
            </a:r>
            <a:r>
              <a:rPr lang="en-US" sz="2400" dirty="0" smtClean="0"/>
              <a:t>E[</a:t>
            </a:r>
            <a:r>
              <a:rPr lang="en-US" sz="2400" dirty="0" err="1" smtClean="0"/>
              <a:t>G</a:t>
            </a:r>
            <a:r>
              <a:rPr lang="en-US" sz="2400" baseline="-25000" dirty="0" err="1" smtClean="0"/>
              <a:t>i</a:t>
            </a:r>
            <a:r>
              <a:rPr lang="en-US" sz="2400" dirty="0" smtClean="0"/>
              <a:t>] = </a:t>
            </a:r>
            <a:r>
              <a:rPr lang="en-US" sz="2400" dirty="0" err="1" smtClean="0"/>
              <a:t>R</a:t>
            </a:r>
            <a:r>
              <a:rPr lang="en-US" sz="2400" baseline="-25000" dirty="0" err="1" smtClean="0"/>
              <a:t>f</a:t>
            </a:r>
            <a:r>
              <a:rPr lang="en-US" sz="2400" dirty="0" smtClean="0"/>
              <a:t> + </a:t>
            </a:r>
            <a:r>
              <a:rPr lang="en-US" sz="2400" dirty="0" err="1" smtClean="0"/>
              <a:t>B</a:t>
            </a:r>
            <a:r>
              <a:rPr lang="en-US" sz="2400" baseline="-25000" dirty="0" err="1" smtClean="0"/>
              <a:t>i</a:t>
            </a:r>
            <a:r>
              <a:rPr lang="en-US" sz="2400" dirty="0" err="1" smtClean="0"/>
              <a:t>S</a:t>
            </a:r>
            <a:r>
              <a:rPr lang="en-US" sz="2400" baseline="-25000" dirty="0" err="1" smtClean="0"/>
              <a:t>m</a:t>
            </a:r>
            <a:r>
              <a:rPr lang="en-US" sz="2400" dirty="0" smtClean="0"/>
              <a:t> * </a:t>
            </a:r>
            <a:r>
              <a:rPr lang="en-US" sz="2400" dirty="0" smtClean="0">
                <a:solidFill>
                  <a:srgbClr val="C00000"/>
                </a:solidFill>
              </a:rPr>
              <a:t>([(</a:t>
            </a:r>
            <a:r>
              <a:rPr lang="en-US" sz="2400" dirty="0" err="1" smtClean="0">
                <a:solidFill>
                  <a:srgbClr val="C00000"/>
                </a:solidFill>
              </a:rPr>
              <a:t>R</a:t>
            </a:r>
            <a:r>
              <a:rPr lang="en-US" sz="2400" baseline="-25000" dirty="0" err="1" smtClean="0">
                <a:solidFill>
                  <a:srgbClr val="C00000"/>
                </a:solidFill>
              </a:rPr>
              <a:t>m</a:t>
            </a:r>
            <a:r>
              <a:rPr lang="en-US" sz="2400" dirty="0" err="1" smtClean="0">
                <a:solidFill>
                  <a:srgbClr val="C00000"/>
                </a:solidFill>
              </a:rPr>
              <a:t>-R</a:t>
            </a:r>
            <a:r>
              <a:rPr lang="en-US" sz="2400" baseline="-25000" dirty="0" err="1" smtClean="0">
                <a:solidFill>
                  <a:srgbClr val="C00000"/>
                </a:solidFill>
              </a:rPr>
              <a:t>f</a:t>
            </a:r>
            <a:r>
              <a:rPr lang="en-US" sz="2400" dirty="0" smtClean="0">
                <a:solidFill>
                  <a:srgbClr val="C00000"/>
                </a:solidFill>
              </a:rPr>
              <a:t>) / </a:t>
            </a:r>
            <a:r>
              <a:rPr lang="en-US" sz="2400" dirty="0" err="1" smtClean="0">
                <a:solidFill>
                  <a:srgbClr val="C00000"/>
                </a:solidFill>
              </a:rPr>
              <a:t>S</a:t>
            </a:r>
            <a:r>
              <a:rPr lang="en-US" sz="2400" baseline="-25000" dirty="0" err="1" smtClean="0">
                <a:solidFill>
                  <a:srgbClr val="C00000"/>
                </a:solidFill>
              </a:rPr>
              <a:t>m</a:t>
            </a:r>
            <a:r>
              <a:rPr lang="en-US" sz="2400" dirty="0" smtClean="0">
                <a:solidFill>
                  <a:srgbClr val="C00000"/>
                </a:solidFill>
              </a:rPr>
              <a:t>]  - </a:t>
            </a:r>
            <a:r>
              <a:rPr lang="en-US" sz="2400" dirty="0" err="1" smtClean="0"/>
              <a:t>B</a:t>
            </a:r>
            <a:r>
              <a:rPr lang="en-US" sz="2400" baseline="-25000" dirty="0" err="1" smtClean="0"/>
              <a:t>i</a:t>
            </a:r>
            <a:r>
              <a:rPr lang="en-US" sz="2400" dirty="0" err="1" smtClean="0"/>
              <a:t>S</a:t>
            </a:r>
            <a:r>
              <a:rPr lang="en-US" sz="2400" baseline="-25000" dirty="0" err="1" smtClean="0"/>
              <a:t>m</a:t>
            </a:r>
            <a:r>
              <a:rPr lang="en-US" sz="2400" baseline="-25000" dirty="0" smtClean="0"/>
              <a:t> </a:t>
            </a:r>
            <a:r>
              <a:rPr lang="en-US" sz="2400" dirty="0" smtClean="0"/>
              <a:t>/ 2</a:t>
            </a:r>
            <a:r>
              <a:rPr lang="en-US" sz="2400" dirty="0" smtClean="0"/>
              <a:t>)              (9)</a:t>
            </a:r>
          </a:p>
          <a:p>
            <a:pPr>
              <a:buNone/>
            </a:pPr>
            <a:endParaRPr lang="en-US" sz="2400" dirty="0" smtClean="0"/>
          </a:p>
          <a:p>
            <a:pPr>
              <a:buNone/>
            </a:pPr>
            <a:r>
              <a:rPr lang="en-US" sz="2000" dirty="0" smtClean="0"/>
              <a:t>	We can multiply all this out and take the first derivative of this expression with respect to B</a:t>
            </a:r>
            <a:r>
              <a:rPr lang="en-US" sz="2000" baseline="-25000" dirty="0" smtClean="0"/>
              <a:t>i </a:t>
            </a:r>
            <a:r>
              <a:rPr lang="en-US" sz="2000" dirty="0" smtClean="0"/>
              <a:t>to calculate where the critical value of B</a:t>
            </a:r>
            <a:r>
              <a:rPr lang="en-US" sz="2000" baseline="-25000" dirty="0" smtClean="0"/>
              <a:t>i</a:t>
            </a:r>
            <a:r>
              <a:rPr lang="en-US" sz="2000" dirty="0" smtClean="0"/>
              <a:t>*</a:t>
            </a:r>
            <a:r>
              <a:rPr lang="en-US" sz="2000" baseline="-25000" dirty="0" smtClean="0"/>
              <a:t> </a:t>
            </a:r>
            <a:r>
              <a:rPr lang="en-US" sz="2000" dirty="0" smtClean="0"/>
              <a:t>where </a:t>
            </a:r>
            <a:r>
              <a:rPr lang="en-US" sz="2000" dirty="0" err="1" smtClean="0"/>
              <a:t>G</a:t>
            </a:r>
            <a:r>
              <a:rPr lang="en-US" sz="2000" baseline="-25000" dirty="0" err="1" smtClean="0"/>
              <a:t>i</a:t>
            </a:r>
            <a:r>
              <a:rPr lang="en-US" sz="2000" dirty="0" smtClean="0"/>
              <a:t> will be expected to peak.  </a:t>
            </a:r>
          </a:p>
          <a:p>
            <a:pPr>
              <a:buNone/>
            </a:pPr>
            <a:endParaRPr lang="en-US" sz="2000" dirty="0" smtClean="0"/>
          </a:p>
          <a:p>
            <a:pPr>
              <a:buNone/>
            </a:pPr>
            <a:r>
              <a:rPr lang="en-US" sz="2000" dirty="0" smtClean="0"/>
              <a:t>	The higher the Sharpe ratio of the market portfolio, the higher the value of B</a:t>
            </a:r>
            <a:r>
              <a:rPr lang="en-US" sz="2000" baseline="-25000" dirty="0" smtClean="0"/>
              <a:t>i</a:t>
            </a:r>
            <a:r>
              <a:rPr lang="en-US" sz="2000" dirty="0" smtClean="0"/>
              <a:t>*. See </a:t>
            </a:r>
            <a:r>
              <a:rPr lang="en-US" sz="2000" dirty="0" err="1" smtClean="0"/>
              <a:t>Klepfish</a:t>
            </a:r>
            <a:r>
              <a:rPr lang="en-US" sz="2000" dirty="0" smtClean="0"/>
              <a:t> (2013)</a:t>
            </a:r>
          </a:p>
          <a:p>
            <a:pPr>
              <a:buNone/>
            </a:pPr>
            <a:endParaRPr lang="en-US" sz="2400" dirty="0" smtClean="0"/>
          </a:p>
          <a:p>
            <a:pPr>
              <a:buNone/>
            </a:pPr>
            <a:endParaRPr lang="en-US" sz="2400" dirty="0" smtClean="0"/>
          </a:p>
          <a:p>
            <a:pPr>
              <a:buNone/>
            </a:pP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General Case</a:t>
            </a:r>
            <a:r>
              <a:rPr lang="en-US" sz="2800" dirty="0" smtClean="0"/>
              <a:t/>
            </a:r>
            <a:br>
              <a:rPr lang="en-US" sz="2800" dirty="0" smtClean="0"/>
            </a:br>
            <a:endParaRPr lang="en-US" dirty="0"/>
          </a:p>
        </p:txBody>
      </p:sp>
      <p:sp>
        <p:nvSpPr>
          <p:cNvPr id="3" name="Content Placeholder 2"/>
          <p:cNvSpPr>
            <a:spLocks noGrp="1"/>
          </p:cNvSpPr>
          <p:nvPr>
            <p:ph idx="1"/>
          </p:nvPr>
        </p:nvSpPr>
        <p:spPr/>
        <p:txBody>
          <a:bodyPr/>
          <a:lstStyle/>
          <a:p>
            <a:r>
              <a:rPr lang="en-US" sz="2400" dirty="0" smtClean="0"/>
              <a:t>For any values such that (S</a:t>
            </a:r>
            <a:r>
              <a:rPr lang="en-US" sz="2400" baseline="-25000" dirty="0" smtClean="0"/>
              <a:t>i</a:t>
            </a:r>
            <a:r>
              <a:rPr lang="en-US" sz="2400" dirty="0" smtClean="0"/>
              <a:t>/2) &gt; (</a:t>
            </a:r>
            <a:r>
              <a:rPr lang="en-US" sz="2400" dirty="0" err="1" smtClean="0"/>
              <a:t>P</a:t>
            </a:r>
            <a:r>
              <a:rPr lang="en-US" sz="2400" baseline="-25000" dirty="0" err="1" smtClean="0"/>
              <a:t>im</a:t>
            </a:r>
            <a:r>
              <a:rPr lang="en-US" sz="2400" dirty="0" smtClean="0"/>
              <a:t> * (</a:t>
            </a:r>
            <a:r>
              <a:rPr lang="en-US" sz="2400" dirty="0" err="1" smtClean="0"/>
              <a:t>R</a:t>
            </a:r>
            <a:r>
              <a:rPr lang="en-US" sz="2400" baseline="-25000" dirty="0" err="1" smtClean="0"/>
              <a:t>m</a:t>
            </a:r>
            <a:r>
              <a:rPr lang="en-US" sz="2400" dirty="0" err="1" smtClean="0"/>
              <a:t>-R</a:t>
            </a:r>
            <a:r>
              <a:rPr lang="en-US" sz="2400" baseline="-25000" dirty="0" err="1" smtClean="0"/>
              <a:t>f</a:t>
            </a:r>
            <a:r>
              <a:rPr lang="en-US" sz="2400" dirty="0" smtClean="0"/>
              <a:t>)/ </a:t>
            </a:r>
            <a:r>
              <a:rPr lang="en-US" sz="2400" dirty="0" err="1" smtClean="0"/>
              <a:t>S</a:t>
            </a:r>
            <a:r>
              <a:rPr lang="en-US" sz="2400" baseline="-25000" dirty="0" err="1" smtClean="0"/>
              <a:t>m</a:t>
            </a:r>
            <a:r>
              <a:rPr lang="en-US" sz="2400" dirty="0" smtClean="0"/>
              <a:t>), the expected value of </a:t>
            </a:r>
            <a:r>
              <a:rPr lang="en-US" sz="2400" dirty="0" err="1" smtClean="0"/>
              <a:t>G</a:t>
            </a:r>
            <a:r>
              <a:rPr lang="en-US" sz="2400" baseline="-25000" dirty="0" err="1" smtClean="0"/>
              <a:t>i</a:t>
            </a:r>
            <a:r>
              <a:rPr lang="en-US" sz="2400" dirty="0" smtClean="0"/>
              <a:t> will be a decreasing function of S</a:t>
            </a:r>
            <a:r>
              <a:rPr lang="en-US" sz="2400" baseline="-25000" dirty="0" smtClean="0"/>
              <a:t>i</a:t>
            </a:r>
            <a:r>
              <a:rPr lang="en-US" sz="2400" dirty="0" smtClean="0"/>
              <a:t> and the expected geometric return will be </a:t>
            </a:r>
            <a:r>
              <a:rPr lang="en-US" sz="2400" i="1" dirty="0" smtClean="0"/>
              <a:t>below the risk-free rate. </a:t>
            </a:r>
            <a:r>
              <a:rPr lang="en-US" sz="2400" dirty="0" smtClean="0"/>
              <a:t> </a:t>
            </a:r>
          </a:p>
          <a:p>
            <a:r>
              <a:rPr lang="en-US" sz="2400" dirty="0" smtClean="0"/>
              <a:t>For any values such that (S</a:t>
            </a:r>
            <a:r>
              <a:rPr lang="en-US" sz="2400" baseline="-25000" dirty="0" smtClean="0"/>
              <a:t>i </a:t>
            </a:r>
            <a:r>
              <a:rPr lang="en-US" sz="2400" dirty="0" smtClean="0"/>
              <a:t>/2) &lt; (</a:t>
            </a:r>
            <a:r>
              <a:rPr lang="en-US" sz="2400" dirty="0" err="1" smtClean="0"/>
              <a:t>P</a:t>
            </a:r>
            <a:r>
              <a:rPr lang="en-US" sz="2400" baseline="-25000" dirty="0" err="1" smtClean="0"/>
              <a:t>im</a:t>
            </a:r>
            <a:r>
              <a:rPr lang="en-US" sz="2400" dirty="0" smtClean="0"/>
              <a:t> * (</a:t>
            </a:r>
            <a:r>
              <a:rPr lang="en-US" sz="2400" dirty="0" err="1" smtClean="0"/>
              <a:t>R</a:t>
            </a:r>
            <a:r>
              <a:rPr lang="en-US" sz="2400" baseline="-25000" dirty="0" err="1" smtClean="0"/>
              <a:t>m</a:t>
            </a:r>
            <a:r>
              <a:rPr lang="en-US" sz="2400" dirty="0" err="1" smtClean="0"/>
              <a:t>-R</a:t>
            </a:r>
            <a:r>
              <a:rPr lang="en-US" sz="2400" baseline="-25000" dirty="0" err="1" smtClean="0"/>
              <a:t>f</a:t>
            </a:r>
            <a:r>
              <a:rPr lang="en-US" sz="2400" dirty="0" smtClean="0"/>
              <a:t>)/ </a:t>
            </a:r>
            <a:r>
              <a:rPr lang="en-US" sz="2400" dirty="0" err="1" smtClean="0"/>
              <a:t>S</a:t>
            </a:r>
            <a:r>
              <a:rPr lang="en-US" sz="2400" baseline="-25000" dirty="0" err="1" smtClean="0"/>
              <a:t>m</a:t>
            </a:r>
            <a:r>
              <a:rPr lang="en-US" sz="2400" dirty="0" smtClean="0"/>
              <a:t>) the expected value of </a:t>
            </a:r>
            <a:r>
              <a:rPr lang="en-US" sz="2400" dirty="0" err="1" smtClean="0"/>
              <a:t>G</a:t>
            </a:r>
            <a:r>
              <a:rPr lang="en-US" sz="2400" baseline="-25000" dirty="0" err="1" smtClean="0"/>
              <a:t>i</a:t>
            </a:r>
            <a:r>
              <a:rPr lang="en-US" sz="2400" baseline="-25000" dirty="0" smtClean="0"/>
              <a:t> </a:t>
            </a:r>
            <a:r>
              <a:rPr lang="en-US" sz="2400" dirty="0" smtClean="0"/>
              <a:t>will be an increasing function of S</a:t>
            </a:r>
            <a:r>
              <a:rPr lang="en-US" sz="2400" baseline="-25000" dirty="0" smtClean="0"/>
              <a:t>i </a:t>
            </a:r>
          </a:p>
          <a:p>
            <a:r>
              <a:rPr lang="en-US" sz="2400" dirty="0" smtClean="0"/>
              <a:t>This assumes </a:t>
            </a:r>
            <a:r>
              <a:rPr lang="en-US" sz="2400" dirty="0" err="1" smtClean="0"/>
              <a:t>S</a:t>
            </a:r>
            <a:r>
              <a:rPr lang="en-US" sz="2400" baseline="-25000" dirty="0" err="1" smtClean="0"/>
              <a:t>m</a:t>
            </a:r>
            <a:r>
              <a:rPr lang="en-US" sz="2400" dirty="0" smtClean="0"/>
              <a:t> and </a:t>
            </a:r>
            <a:r>
              <a:rPr lang="en-US" sz="2400" dirty="0" err="1" smtClean="0"/>
              <a:t>R</a:t>
            </a:r>
            <a:r>
              <a:rPr lang="en-US" sz="2400" baseline="-25000" dirty="0" err="1" smtClean="0"/>
              <a:t>f</a:t>
            </a:r>
            <a:r>
              <a:rPr lang="en-US" sz="2400" dirty="0" smtClean="0"/>
              <a:t> are always positive.  </a:t>
            </a:r>
          </a:p>
          <a:p>
            <a:pPr lvl="1"/>
            <a:r>
              <a:rPr lang="en-US" sz="2000" dirty="0" smtClean="0"/>
              <a:t>If markets are rational, the expected value of </a:t>
            </a:r>
            <a:r>
              <a:rPr lang="en-US" sz="2000" dirty="0" err="1" smtClean="0"/>
              <a:t>R</a:t>
            </a:r>
            <a:r>
              <a:rPr lang="en-US" sz="2000" baseline="-25000" dirty="0" err="1" smtClean="0"/>
              <a:t>m</a:t>
            </a:r>
            <a:r>
              <a:rPr lang="en-US" sz="2000" dirty="0" smtClean="0"/>
              <a:t> will always be positive and larger than R</a:t>
            </a:r>
            <a:r>
              <a:rPr lang="en-US" sz="2000" baseline="-25000" dirty="0" smtClean="0"/>
              <a:t>f</a:t>
            </a:r>
            <a:r>
              <a:rPr lang="en-US" sz="2000" dirty="0" smtClean="0"/>
              <a:t>.  </a:t>
            </a:r>
          </a:p>
          <a:p>
            <a:pPr lvl="1"/>
            <a:r>
              <a:rPr lang="en-US" sz="2000" dirty="0" smtClean="0"/>
              <a:t>CAPM says the </a:t>
            </a:r>
            <a:r>
              <a:rPr lang="en-US" sz="2000" dirty="0" err="1" smtClean="0"/>
              <a:t>P</a:t>
            </a:r>
            <a:r>
              <a:rPr lang="en-US" sz="2000" baseline="-25000" dirty="0" err="1" smtClean="0"/>
              <a:t>im</a:t>
            </a:r>
            <a:r>
              <a:rPr lang="en-US" sz="2000" dirty="0" smtClean="0"/>
              <a:t> for any reasonable portfolio should be positive and is </a:t>
            </a:r>
            <a:r>
              <a:rPr lang="en-US" sz="2000" b="1" dirty="0" smtClean="0"/>
              <a:t>bounded at 0 and 1</a:t>
            </a:r>
          </a:p>
          <a:p>
            <a:pPr lvl="1"/>
            <a:r>
              <a:rPr lang="en-US" sz="2000" dirty="0" smtClean="0">
                <a:solidFill>
                  <a:schemeClr val="tx1"/>
                </a:solidFill>
              </a:rPr>
              <a:t>You can solve for the peak geometric return as function of beta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a:t>
            </a:r>
            <a:r>
              <a:rPr lang="en-US" dirty="0" err="1" smtClean="0"/>
              <a:t>Vol</a:t>
            </a:r>
            <a:r>
              <a:rPr lang="en-US" dirty="0" smtClean="0"/>
              <a:t>” and the Market Portfolio 	</a:t>
            </a:r>
            <a:endParaRPr lang="en-US" dirty="0"/>
          </a:p>
        </p:txBody>
      </p:sp>
      <p:sp>
        <p:nvSpPr>
          <p:cNvPr id="3" name="Content Placeholder 2"/>
          <p:cNvSpPr>
            <a:spLocks noGrp="1"/>
          </p:cNvSpPr>
          <p:nvPr>
            <p:ph idx="1"/>
          </p:nvPr>
        </p:nvSpPr>
        <p:spPr>
          <a:xfrm>
            <a:off x="381000" y="1219200"/>
            <a:ext cx="8229600" cy="4525963"/>
          </a:xfrm>
        </p:spPr>
        <p:txBody>
          <a:bodyPr/>
          <a:lstStyle/>
          <a:p>
            <a:r>
              <a:rPr lang="en-US" sz="2400" dirty="0" smtClean="0"/>
              <a:t>CAPM defines a “market portfolio” that consists of all risky assets (not just stocks)</a:t>
            </a:r>
          </a:p>
          <a:p>
            <a:pPr lvl="1"/>
            <a:r>
              <a:rPr lang="en-US" sz="2000" dirty="0" smtClean="0"/>
              <a:t>This would include all of the bond market that is not risk free for whatever you are defining as the single period</a:t>
            </a:r>
          </a:p>
          <a:p>
            <a:pPr lvl="1"/>
            <a:r>
              <a:rPr lang="en-US" sz="2000" dirty="0" smtClean="0"/>
              <a:t>There is the messy problem of double counting because of securitization of lots of fixed income securities</a:t>
            </a:r>
          </a:p>
          <a:p>
            <a:pPr lvl="1"/>
            <a:r>
              <a:rPr lang="en-US" sz="2000" dirty="0" smtClean="0"/>
              <a:t>The “multi-asset class” market portfolio will include some stuff that is illiquid</a:t>
            </a:r>
            <a:br>
              <a:rPr lang="en-US" sz="2000" dirty="0" smtClean="0"/>
            </a:br>
            <a:endParaRPr lang="en-US" sz="2000" dirty="0" smtClean="0"/>
          </a:p>
          <a:p>
            <a:r>
              <a:rPr lang="en-US" sz="2000" dirty="0" smtClean="0"/>
              <a:t>A typical stock portfolio would look quite high in volatility compared to the revised market portfolio.  </a:t>
            </a:r>
          </a:p>
          <a:p>
            <a:pPr lvl="1"/>
            <a:r>
              <a:rPr lang="en-US" sz="2000" dirty="0" smtClean="0"/>
              <a:t>Depending on the correlation you assume across asset classes, it is likely that typical stock portfolios would have a pretty high beta </a:t>
            </a:r>
            <a:r>
              <a:rPr lang="en-US" sz="2000" b="1" dirty="0" smtClean="0">
                <a:solidFill>
                  <a:schemeClr val="tx1"/>
                </a:solidFill>
              </a:rPr>
              <a:t>(i.e. probably higher than B</a:t>
            </a:r>
            <a:r>
              <a:rPr lang="en-US" sz="2000" b="1" baseline="-25000" dirty="0" smtClean="0">
                <a:solidFill>
                  <a:schemeClr val="tx1"/>
                </a:solidFill>
              </a:rPr>
              <a:t>i</a:t>
            </a:r>
            <a:r>
              <a:rPr lang="en-US" sz="2000" b="1" dirty="0" smtClean="0">
                <a:solidFill>
                  <a:schemeClr val="tx1"/>
                </a:solidFill>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Adjusting for Lack of Liquidity</a:t>
            </a:r>
            <a:endParaRPr lang="en-US" dirty="0"/>
          </a:p>
        </p:txBody>
      </p:sp>
      <p:sp>
        <p:nvSpPr>
          <p:cNvPr id="3" name="Content Placeholder 2"/>
          <p:cNvSpPr>
            <a:spLocks noGrp="1"/>
          </p:cNvSpPr>
          <p:nvPr>
            <p:ph idx="1"/>
          </p:nvPr>
        </p:nvSpPr>
        <p:spPr>
          <a:xfrm>
            <a:off x="381000" y="1219200"/>
            <a:ext cx="8229600" cy="4525963"/>
          </a:xfrm>
        </p:spPr>
        <p:txBody>
          <a:bodyPr/>
          <a:lstStyle/>
          <a:p>
            <a:r>
              <a:rPr lang="en-US" sz="2400" dirty="0" smtClean="0"/>
              <a:t>Lo, </a:t>
            </a:r>
            <a:r>
              <a:rPr lang="en-US" sz="2400" dirty="0" err="1" smtClean="0"/>
              <a:t>Getmansky</a:t>
            </a:r>
            <a:r>
              <a:rPr lang="en-US" sz="2400" dirty="0" smtClean="0"/>
              <a:t> and </a:t>
            </a:r>
            <a:r>
              <a:rPr lang="en-US" sz="2400" dirty="0" err="1" smtClean="0"/>
              <a:t>Makarov</a:t>
            </a:r>
            <a:r>
              <a:rPr lang="en-US" sz="2400" dirty="0" smtClean="0"/>
              <a:t> (2004) argues that for financial markets to operate rationally, they should not be predictable. </a:t>
            </a:r>
            <a:endParaRPr lang="en-US" dirty="0" smtClean="0"/>
          </a:p>
          <a:p>
            <a:pPr lvl="1"/>
            <a:r>
              <a:rPr lang="en-US" sz="2000" dirty="0" smtClean="0"/>
              <a:t>To the extent that trading costs inhibit trading, the changes in observed market prices will lag their true economic values so the volatility we calculate from the return data will be understated</a:t>
            </a:r>
          </a:p>
          <a:p>
            <a:pPr lvl="1"/>
            <a:r>
              <a:rPr lang="en-US" sz="2000" dirty="0" smtClean="0"/>
              <a:t>In 2008, Anish Shah (Northfield) created an algebraic correlation for this downward bias.  For example, to correct for the serial correlation in the monthly returns of the Barclay’s High Yield bond index, you need increase the perceived volatility by 27%</a:t>
            </a:r>
          </a:p>
          <a:p>
            <a:pPr lvl="1"/>
            <a:r>
              <a:rPr lang="en-US" sz="2000" dirty="0" smtClean="0"/>
              <a:t>For real estate, the correction can </a:t>
            </a:r>
            <a:r>
              <a:rPr lang="en-US" sz="2000" i="1" dirty="0" smtClean="0"/>
              <a:t>triple </a:t>
            </a:r>
            <a:r>
              <a:rPr lang="en-US" sz="2000" dirty="0" smtClean="0"/>
              <a:t>conventional risk values</a:t>
            </a:r>
          </a:p>
          <a:p>
            <a:pPr lvl="1"/>
            <a:r>
              <a:rPr lang="en-US" sz="2000" dirty="0" smtClean="0"/>
              <a:t>If multi-asset class market portfolio includes some illiquid assets, we would need to upward adjust the expected volatility of the market portfolio, </a:t>
            </a:r>
            <a:r>
              <a:rPr lang="en-US" sz="2000" b="1" dirty="0" smtClean="0"/>
              <a:t>again pushing B</a:t>
            </a:r>
            <a:r>
              <a:rPr lang="en-US" sz="2000" b="1" baseline="-25000" dirty="0" smtClean="0"/>
              <a:t>i</a:t>
            </a:r>
            <a:r>
              <a:rPr lang="en-US" sz="2000" b="1" dirty="0" smtClean="0"/>
              <a:t>* to the left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Moments of Returns</a:t>
            </a:r>
            <a:endParaRPr lang="en-US" dirty="0"/>
          </a:p>
        </p:txBody>
      </p:sp>
      <p:sp>
        <p:nvSpPr>
          <p:cNvPr id="3" name="Content Placeholder 2"/>
          <p:cNvSpPr>
            <a:spLocks noGrp="1"/>
          </p:cNvSpPr>
          <p:nvPr>
            <p:ph idx="1"/>
          </p:nvPr>
        </p:nvSpPr>
        <p:spPr/>
        <p:txBody>
          <a:bodyPr/>
          <a:lstStyle/>
          <a:p>
            <a:r>
              <a:rPr lang="en-US" sz="2400" dirty="0" smtClean="0"/>
              <a:t>Almost all empirical studies show that financial market returns have negative skew and positive excess kurtosis </a:t>
            </a:r>
          </a:p>
          <a:p>
            <a:pPr lvl="1"/>
            <a:r>
              <a:rPr lang="en-US" sz="2000" dirty="0" smtClean="0"/>
              <a:t>We could also consider the impact of skew and kurtosis on the difference between the geometric and arithmetic means of returns as in Wilcox (2003).  Given the standard deviation, skew and kurtosis values (in decimal forms) we can calculate the value of the volatility that would provide the same degree of arithmetic difference between the two forms of the return mean.  </a:t>
            </a:r>
          </a:p>
          <a:p>
            <a:endParaRPr lang="en-US" sz="1600" dirty="0" smtClean="0"/>
          </a:p>
          <a:p>
            <a:pPr>
              <a:buNone/>
            </a:pPr>
            <a:r>
              <a:rPr lang="en-US" sz="2400" dirty="0" smtClean="0"/>
              <a:t>	V ~ (S</a:t>
            </a:r>
            <a:r>
              <a:rPr lang="en-US" sz="2400" baseline="-25000" dirty="0" smtClean="0"/>
              <a:t>m</a:t>
            </a:r>
            <a:r>
              <a:rPr lang="en-US" sz="2400" baseline="30000" dirty="0" smtClean="0"/>
              <a:t>2</a:t>
            </a:r>
            <a:r>
              <a:rPr lang="en-US" sz="2400" dirty="0" smtClean="0"/>
              <a:t> - (2/3)* MS</a:t>
            </a:r>
            <a:r>
              <a:rPr lang="en-US" sz="2400" baseline="-25000" dirty="0" smtClean="0"/>
              <a:t>m</a:t>
            </a:r>
            <a:r>
              <a:rPr lang="en-US" sz="2400" baseline="30000" dirty="0" smtClean="0"/>
              <a:t>3</a:t>
            </a:r>
            <a:r>
              <a:rPr lang="en-US" sz="2400" dirty="0" smtClean="0"/>
              <a:t> + (1/2)* KS</a:t>
            </a:r>
            <a:r>
              <a:rPr lang="en-US" sz="2400" baseline="-25000" dirty="0" smtClean="0"/>
              <a:t>m</a:t>
            </a:r>
            <a:r>
              <a:rPr lang="en-US" sz="2400" baseline="30000" dirty="0" smtClean="0"/>
              <a:t>4</a:t>
            </a:r>
            <a:r>
              <a:rPr lang="en-US" sz="2400" dirty="0" smtClean="0"/>
              <a:t>)</a:t>
            </a:r>
            <a:r>
              <a:rPr lang="en-US" sz="2400" baseline="30000" dirty="0" smtClean="0"/>
              <a:t>.5</a:t>
            </a:r>
          </a:p>
          <a:p>
            <a:endParaRPr lang="en-US" dirty="0" smtClean="0"/>
          </a:p>
          <a:p>
            <a:r>
              <a:rPr lang="en-US" dirty="0" smtClean="0"/>
              <a:t>V = adjusted volatility, </a:t>
            </a:r>
            <a:r>
              <a:rPr lang="en-US" dirty="0" err="1" smtClean="0"/>
              <a:t>S</a:t>
            </a:r>
            <a:r>
              <a:rPr lang="en-US" baseline="-25000" dirty="0" err="1" smtClean="0"/>
              <a:t>m</a:t>
            </a:r>
            <a:r>
              <a:rPr lang="en-US" dirty="0" smtClean="0"/>
              <a:t> = market volatility, M = skew, K = excess kurtosis</a:t>
            </a:r>
            <a:br>
              <a:rPr lang="en-US" dirty="0" smtClean="0"/>
            </a:br>
            <a:endParaRPr lang="en-US" dirty="0" smtClean="0"/>
          </a:p>
          <a:p>
            <a:r>
              <a:rPr lang="en-US" sz="2400" dirty="0" smtClean="0"/>
              <a:t>Since M &lt; 0 and K &gt; 0, V &gt; </a:t>
            </a:r>
            <a:r>
              <a:rPr lang="en-US" sz="2400" dirty="0" err="1" smtClean="0"/>
              <a:t>S</a:t>
            </a:r>
            <a:r>
              <a:rPr lang="en-US" sz="2400" baseline="-25000" dirty="0" err="1" smtClean="0"/>
              <a:t>m</a:t>
            </a:r>
            <a:r>
              <a:rPr lang="en-US" sz="2400" dirty="0" smtClean="0"/>
              <a:t>, </a:t>
            </a:r>
            <a:r>
              <a:rPr lang="en-US" sz="2400" b="1" dirty="0" smtClean="0"/>
              <a:t>so B</a:t>
            </a:r>
            <a:r>
              <a:rPr lang="en-US" sz="2400" b="1" baseline="-25000" dirty="0" smtClean="0"/>
              <a:t>i</a:t>
            </a:r>
            <a:r>
              <a:rPr lang="en-US" sz="2400" b="1" dirty="0" smtClean="0"/>
              <a:t>* moves to the left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Bit More on Higher Moments</a:t>
            </a:r>
            <a:endParaRPr lang="en-US" dirty="0"/>
          </a:p>
        </p:txBody>
      </p:sp>
      <p:sp>
        <p:nvSpPr>
          <p:cNvPr id="3" name="Content Placeholder 2"/>
          <p:cNvSpPr>
            <a:spLocks noGrp="1"/>
          </p:cNvSpPr>
          <p:nvPr>
            <p:ph idx="1"/>
          </p:nvPr>
        </p:nvSpPr>
        <p:spPr/>
        <p:txBody>
          <a:bodyPr/>
          <a:lstStyle/>
          <a:p>
            <a:r>
              <a:rPr lang="en-US" sz="2400" dirty="0" smtClean="0"/>
              <a:t>The calculation on the prior page assumes that investors are growth optimal and are all trying to maximize their geometric return</a:t>
            </a:r>
          </a:p>
          <a:p>
            <a:r>
              <a:rPr lang="en-US" sz="2400" dirty="0" smtClean="0"/>
              <a:t>The composition of the market portfolio suggests that as a whole investors are more risk averse than growth optimal, so we may need to adjust more strongly for higher moments so </a:t>
            </a:r>
            <a:r>
              <a:rPr lang="en-US" sz="2400" b="1" dirty="0" smtClean="0"/>
              <a:t>B</a:t>
            </a:r>
            <a:r>
              <a:rPr lang="en-US" sz="2400" b="1" baseline="-25000" dirty="0" smtClean="0"/>
              <a:t>i</a:t>
            </a:r>
            <a:r>
              <a:rPr lang="en-US" sz="2400" b="1" dirty="0" smtClean="0"/>
              <a:t>* moves downward more</a:t>
            </a:r>
          </a:p>
          <a:p>
            <a:pPr>
              <a:buNone/>
            </a:pPr>
            <a:endParaRPr lang="en-US" sz="2400" dirty="0" smtClean="0"/>
          </a:p>
          <a:p>
            <a:r>
              <a:rPr lang="en-US" sz="2400" dirty="0" smtClean="0"/>
              <a:t>V ~ (S</a:t>
            </a:r>
            <a:r>
              <a:rPr lang="en-US" sz="2400" baseline="-25000" dirty="0" smtClean="0"/>
              <a:t>m</a:t>
            </a:r>
            <a:r>
              <a:rPr lang="en-US" sz="2400" baseline="30000" dirty="0" smtClean="0"/>
              <a:t>2</a:t>
            </a:r>
            <a:r>
              <a:rPr lang="en-US" sz="2400" dirty="0" smtClean="0"/>
              <a:t> – (200/RAP) [(2/3)* MS</a:t>
            </a:r>
            <a:r>
              <a:rPr lang="en-US" sz="2400" baseline="-25000" dirty="0" smtClean="0"/>
              <a:t>m</a:t>
            </a:r>
            <a:r>
              <a:rPr lang="en-US" sz="2400" baseline="30000" dirty="0" smtClean="0"/>
              <a:t>3</a:t>
            </a:r>
            <a:r>
              <a:rPr lang="en-US" sz="2400" dirty="0" smtClean="0"/>
              <a:t> + (1/2)* KS</a:t>
            </a:r>
            <a:r>
              <a:rPr lang="en-US" sz="2400" baseline="-25000" dirty="0" smtClean="0"/>
              <a:t>m</a:t>
            </a:r>
            <a:r>
              <a:rPr lang="en-US" sz="2400" baseline="30000" dirty="0" smtClean="0"/>
              <a:t>4</a:t>
            </a:r>
            <a:r>
              <a:rPr lang="en-US" sz="2400" dirty="0" smtClean="0"/>
              <a:t>])</a:t>
            </a:r>
            <a:r>
              <a:rPr lang="en-US" sz="2400" baseline="30000" dirty="0" smtClean="0"/>
              <a:t>.5</a:t>
            </a:r>
            <a:endParaRPr lang="en-US" sz="2400" dirty="0" smtClean="0"/>
          </a:p>
          <a:p>
            <a:pPr>
              <a:buNone/>
            </a:pPr>
            <a:r>
              <a:rPr lang="en-US" sz="2000" dirty="0" smtClean="0"/>
              <a:t> </a:t>
            </a:r>
          </a:p>
          <a:p>
            <a:pPr>
              <a:buNone/>
            </a:pPr>
            <a:r>
              <a:rPr lang="en-US" sz="2400" dirty="0" smtClean="0"/>
              <a:t>	</a:t>
            </a:r>
            <a:r>
              <a:rPr lang="en-US" sz="2000" dirty="0" smtClean="0"/>
              <a:t>In the absence of explicitly stated risk aversion we approximate </a:t>
            </a:r>
          </a:p>
          <a:p>
            <a:pPr>
              <a:buNone/>
            </a:pPr>
            <a:r>
              <a:rPr lang="en-US" sz="2000" dirty="0" smtClean="0"/>
              <a:t>	RAP = 6 * </a:t>
            </a:r>
            <a:r>
              <a:rPr lang="en-US" sz="2000" dirty="0" err="1" smtClean="0"/>
              <a:t>S</a:t>
            </a:r>
            <a:r>
              <a:rPr lang="en-US" sz="2000" baseline="-25000" dirty="0" err="1" smtClean="0"/>
              <a:t>m</a:t>
            </a:r>
            <a:r>
              <a:rPr lang="en-US" sz="2000" dirty="0" smtClean="0"/>
              <a:t> </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Error in Beta and Market Volatility</a:t>
            </a:r>
            <a:endParaRPr lang="en-US" dirty="0"/>
          </a:p>
        </p:txBody>
      </p:sp>
      <p:sp>
        <p:nvSpPr>
          <p:cNvPr id="3" name="Content Placeholder 2"/>
          <p:cNvSpPr>
            <a:spLocks noGrp="1"/>
          </p:cNvSpPr>
          <p:nvPr>
            <p:ph idx="1"/>
          </p:nvPr>
        </p:nvSpPr>
        <p:spPr/>
        <p:txBody>
          <a:bodyPr/>
          <a:lstStyle/>
          <a:p>
            <a:r>
              <a:rPr lang="en-US" sz="2400" dirty="0" smtClean="0"/>
              <a:t>CAPM assumes beta and market volatility values are known, not estimated</a:t>
            </a:r>
          </a:p>
          <a:p>
            <a:pPr lvl="1"/>
            <a:r>
              <a:rPr lang="en-US" sz="2000" dirty="0" smtClean="0"/>
              <a:t>To the extent that real world beta values are just estimates, the overall return dispersion associated with a given beta value increases</a:t>
            </a:r>
          </a:p>
          <a:p>
            <a:pPr lvl="1"/>
            <a:r>
              <a:rPr lang="en-US" sz="2000" dirty="0" smtClean="0"/>
              <a:t>Michaud (1998) argues that near the top of the efficient frontier, this additional estimation risk can dominate the problem turning the efficient frontier downward.</a:t>
            </a:r>
          </a:p>
          <a:p>
            <a:r>
              <a:rPr lang="en-US" sz="2400" dirty="0" smtClean="0"/>
              <a:t>Consider a beta value of 1 with a standard error of .2 and </a:t>
            </a:r>
            <a:r>
              <a:rPr lang="en-US" sz="2400" dirty="0" err="1" smtClean="0"/>
              <a:t>S</a:t>
            </a:r>
            <a:r>
              <a:rPr lang="en-US" sz="2400" baseline="-25000" dirty="0" err="1" smtClean="0"/>
              <a:t>m</a:t>
            </a:r>
            <a:r>
              <a:rPr lang="en-US" sz="2400" dirty="0" smtClean="0"/>
              <a:t> = 20 and </a:t>
            </a:r>
            <a:r>
              <a:rPr lang="en-US" sz="2400" dirty="0" err="1" smtClean="0"/>
              <a:t>P</a:t>
            </a:r>
            <a:r>
              <a:rPr lang="en-US" sz="2400" baseline="-25000" dirty="0" err="1" smtClean="0"/>
              <a:t>im</a:t>
            </a:r>
            <a:r>
              <a:rPr lang="en-US" sz="2400" dirty="0" smtClean="0"/>
              <a:t> = 1</a:t>
            </a:r>
          </a:p>
          <a:p>
            <a:pPr lvl="1">
              <a:buNone/>
            </a:pPr>
            <a:r>
              <a:rPr lang="en-US" sz="2400" dirty="0" smtClean="0"/>
              <a:t> 	If we have a 50% chance that the true beta = .8 and a 50% chance that the true beta = 1.2, we get an effective </a:t>
            </a:r>
            <a:r>
              <a:rPr lang="en-US" sz="2400" dirty="0" err="1" smtClean="0"/>
              <a:t>S</a:t>
            </a:r>
            <a:r>
              <a:rPr lang="en-US" sz="2000" baseline="-25000" dirty="0" err="1" smtClean="0"/>
              <a:t>m</a:t>
            </a:r>
            <a:r>
              <a:rPr lang="en-US" sz="2400" dirty="0" smtClean="0"/>
              <a:t> = 20.4 not 20, so </a:t>
            </a:r>
            <a:r>
              <a:rPr lang="en-US" sz="2400" b="1" dirty="0" smtClean="0"/>
              <a:t>B</a:t>
            </a:r>
            <a:r>
              <a:rPr lang="en-US" sz="2400" b="1" baseline="-25000" dirty="0" smtClean="0"/>
              <a:t>i</a:t>
            </a:r>
            <a:r>
              <a:rPr lang="en-US" sz="2400" b="1" dirty="0" smtClean="0"/>
              <a:t>* moves left again</a:t>
            </a:r>
          </a:p>
          <a:p>
            <a:pPr lvl="1">
              <a:buNone/>
            </a:pPr>
            <a:r>
              <a:rPr lang="en-US" sz="2400" dirty="0" smtClean="0"/>
              <a:t> </a:t>
            </a:r>
          </a:p>
          <a:p>
            <a:pPr lvl="1"/>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Low Volatility Managers		</a:t>
            </a:r>
            <a:endParaRPr lang="en-US" dirty="0"/>
          </a:p>
        </p:txBody>
      </p:sp>
      <p:sp>
        <p:nvSpPr>
          <p:cNvPr id="3" name="Content Placeholder 2"/>
          <p:cNvSpPr>
            <a:spLocks noGrp="1"/>
          </p:cNvSpPr>
          <p:nvPr>
            <p:ph idx="1"/>
          </p:nvPr>
        </p:nvSpPr>
        <p:spPr/>
        <p:txBody>
          <a:bodyPr/>
          <a:lstStyle/>
          <a:p>
            <a:r>
              <a:rPr lang="en-US" sz="2400" dirty="0" smtClean="0"/>
              <a:t>If we are correct that the unexpectedly good performance of “low </a:t>
            </a:r>
            <a:r>
              <a:rPr lang="en-US" sz="2400" dirty="0" err="1" smtClean="0"/>
              <a:t>vol</a:t>
            </a:r>
            <a:r>
              <a:rPr lang="en-US" sz="2400" dirty="0" smtClean="0"/>
              <a:t>” equity investing is the result of poorly formed expectations rather than a market anomaly there is good and bad news for asset managers</a:t>
            </a:r>
          </a:p>
          <a:p>
            <a:pPr lvl="1"/>
            <a:r>
              <a:rPr lang="en-US" sz="2400" dirty="0" smtClean="0"/>
              <a:t>The bad news is that it is hard to claim managerial skill for achieving a result that is apparently consistent with markets being efficient</a:t>
            </a:r>
          </a:p>
          <a:p>
            <a:pPr lvl="1"/>
            <a:r>
              <a:rPr lang="en-US" sz="2400" dirty="0" smtClean="0"/>
              <a:t>The good news is that since there is no anomaly being exploited, there is no reason to believe that the non-existent anomaly will be arbitraged away in the future.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bwMode="auto">
          <a:xfrm>
            <a:off x="685800" y="381000"/>
            <a:ext cx="8229600" cy="6318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dirty="0" smtClean="0">
                <a:latin typeface="Univers LT Std 57 Cn"/>
              </a:rPr>
              <a:t>Introduction</a:t>
            </a:r>
            <a:endParaRPr lang="en-US" dirty="0" smtClean="0">
              <a:latin typeface="Univers LT Std 57 Cn"/>
            </a:endParaRPr>
          </a:p>
        </p:txBody>
      </p:sp>
      <p:sp>
        <p:nvSpPr>
          <p:cNvPr id="16386" name="Rectangle 3"/>
          <p:cNvSpPr>
            <a:spLocks noGrp="1" noChangeArrowheads="1"/>
          </p:cNvSpPr>
          <p:nvPr>
            <p:ph idx="1"/>
          </p:nvPr>
        </p:nvSpPr>
        <p:spPr bwMode="auto">
          <a:xfrm>
            <a:off x="457200" y="1143000"/>
            <a:ext cx="8229600" cy="4525963"/>
          </a:xfrm>
          <a:noFill/>
          <a:ln>
            <a:miter lim="800000"/>
            <a:headEnd/>
            <a:tailEnd/>
          </a:ln>
        </p:spPr>
        <p:txBody>
          <a:bodyPr vert="horz" wrap="square" lIns="91440" tIns="45720" rIns="91440" bIns="45720" numCol="1" anchor="t" anchorCtr="0" compatLnSpc="1">
            <a:prstTxWarp prst="textNoShape">
              <a:avLst/>
            </a:prstTxWarp>
          </a:bodyPr>
          <a:lstStyle/>
          <a:p>
            <a:r>
              <a:rPr lang="en-US" sz="2400" i="1" dirty="0" smtClean="0"/>
              <a:t>Since Haugen and Baker (1991), numerous papers have argued that low volatility equities strategies generate performance well above the expectations of equilibrium models such as CAPM. </a:t>
            </a:r>
            <a:br>
              <a:rPr lang="en-US" sz="2400" i="1" dirty="0" smtClean="0"/>
            </a:br>
            <a:endParaRPr lang="en-US" sz="2400" i="1" dirty="0" smtClean="0"/>
          </a:p>
          <a:p>
            <a:r>
              <a:rPr lang="en-US" sz="2400" i="1" dirty="0" smtClean="0"/>
              <a:t>A few papers have advanced theories on manager behavior such as focus on tracking error and aversion to leverage as potential explanations.  While we do not dispute these ideas, we instead will show that they are probably unnecessary to explain what has been observed.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US" dirty="0"/>
          </a:p>
        </p:txBody>
      </p:sp>
      <p:sp>
        <p:nvSpPr>
          <p:cNvPr id="3" name="Content Placeholder 2"/>
          <p:cNvSpPr>
            <a:spLocks noGrp="1"/>
          </p:cNvSpPr>
          <p:nvPr>
            <p:ph idx="1"/>
          </p:nvPr>
        </p:nvSpPr>
        <p:spPr>
          <a:xfrm>
            <a:off x="457200" y="1143000"/>
            <a:ext cx="8229600" cy="4525963"/>
          </a:xfrm>
        </p:spPr>
        <p:txBody>
          <a:bodyPr/>
          <a:lstStyle/>
          <a:p>
            <a:r>
              <a:rPr lang="en-US" sz="2000" dirty="0" smtClean="0"/>
              <a:t>While we do not dispute the behavioral explanations of the observed performance of “low </a:t>
            </a:r>
            <a:r>
              <a:rPr lang="en-US" sz="2000" dirty="0" err="1" smtClean="0"/>
              <a:t>vol</a:t>
            </a:r>
            <a:r>
              <a:rPr lang="en-US" sz="2000" dirty="0" smtClean="0"/>
              <a:t>” equity strategies, we assert that no such explanation is probably necessary.</a:t>
            </a:r>
            <a:br>
              <a:rPr lang="en-US" sz="2000" dirty="0" smtClean="0"/>
            </a:br>
            <a:endParaRPr lang="en-US" sz="1200" dirty="0" smtClean="0"/>
          </a:p>
          <a:p>
            <a:r>
              <a:rPr lang="en-US" sz="2000" dirty="0" smtClean="0"/>
              <a:t>We suggest that </a:t>
            </a:r>
            <a:r>
              <a:rPr lang="en-US" sz="2000" i="1" dirty="0" smtClean="0"/>
              <a:t>very careless interpretation of the CAPM </a:t>
            </a:r>
            <a:r>
              <a:rPr lang="en-US" sz="2000" dirty="0" smtClean="0"/>
              <a:t>has lead investors to form incorrect expectations, which has caused the observed performance of low volatility equity portfolios to be perceived as outperforming what should be expected in an efficient market.  </a:t>
            </a:r>
            <a:br>
              <a:rPr lang="en-US" sz="2000" dirty="0" smtClean="0"/>
            </a:br>
            <a:endParaRPr lang="en-US" sz="1200" dirty="0" smtClean="0"/>
          </a:p>
          <a:p>
            <a:r>
              <a:rPr lang="en-US" sz="2000" dirty="0" smtClean="0"/>
              <a:t>We have shown that the relationship between geometric returns and beta should be convex, and that the value of B</a:t>
            </a:r>
            <a:r>
              <a:rPr lang="en-US" sz="2000" baseline="-25000" dirty="0" smtClean="0"/>
              <a:t>i</a:t>
            </a:r>
            <a:r>
              <a:rPr lang="en-US" sz="2000" dirty="0" smtClean="0"/>
              <a:t>* is a function of the Sharpe ratio of the market portfolio.  </a:t>
            </a:r>
            <a:br>
              <a:rPr lang="en-US" sz="2000" dirty="0" smtClean="0"/>
            </a:br>
            <a:endParaRPr lang="en-US" sz="1200" dirty="0" smtClean="0"/>
          </a:p>
          <a:p>
            <a:r>
              <a:rPr lang="en-US" sz="2000" dirty="0" smtClean="0"/>
              <a:t>We have also illustrated some reasonable algebraic adjustments to compensate for some of the unrealistic assumptions of the CAPM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Parting Apologies</a:t>
            </a:r>
            <a:endParaRPr lang="en-US" dirty="0"/>
          </a:p>
        </p:txBody>
      </p:sp>
      <p:sp>
        <p:nvSpPr>
          <p:cNvPr id="3" name="Content Placeholder 2"/>
          <p:cNvSpPr>
            <a:spLocks noGrp="1"/>
          </p:cNvSpPr>
          <p:nvPr>
            <p:ph idx="1"/>
          </p:nvPr>
        </p:nvSpPr>
        <p:spPr/>
        <p:txBody>
          <a:bodyPr/>
          <a:lstStyle/>
          <a:p>
            <a:pPr>
              <a:lnSpc>
                <a:spcPct val="80000"/>
              </a:lnSpc>
              <a:buFontTx/>
              <a:buNone/>
            </a:pPr>
            <a:r>
              <a:rPr lang="en-US" dirty="0" smtClean="0"/>
              <a:t>If we shadows have offended, think but this and all is mended,</a:t>
            </a:r>
          </a:p>
          <a:p>
            <a:pPr>
              <a:lnSpc>
                <a:spcPct val="80000"/>
              </a:lnSpc>
              <a:buFontTx/>
              <a:buNone/>
            </a:pPr>
            <a:r>
              <a:rPr lang="en-US" dirty="0" smtClean="0"/>
              <a:t>That you have </a:t>
            </a:r>
            <a:r>
              <a:rPr lang="en-US" dirty="0" err="1" smtClean="0"/>
              <a:t>slumb'red</a:t>
            </a:r>
            <a:r>
              <a:rPr lang="en-US" dirty="0" smtClean="0"/>
              <a:t> here while these visions did appear.</a:t>
            </a:r>
          </a:p>
          <a:p>
            <a:pPr>
              <a:lnSpc>
                <a:spcPct val="80000"/>
              </a:lnSpc>
              <a:buFontTx/>
              <a:buNone/>
            </a:pPr>
            <a:r>
              <a:rPr lang="en-US" dirty="0" smtClean="0"/>
              <a:t>And this weak and idle theme, No more yielding but a dream. </a:t>
            </a:r>
          </a:p>
          <a:p>
            <a:pPr>
              <a:lnSpc>
                <a:spcPct val="80000"/>
              </a:lnSpc>
              <a:buFontTx/>
              <a:buNone/>
            </a:pPr>
            <a:endParaRPr lang="en-US" dirty="0" smtClean="0"/>
          </a:p>
          <a:p>
            <a:pPr>
              <a:lnSpc>
                <a:spcPct val="80000"/>
              </a:lnSpc>
              <a:buFontTx/>
              <a:buNone/>
            </a:pPr>
            <a:r>
              <a:rPr lang="en-US" dirty="0" smtClean="0"/>
              <a:t>Gentles, do not reprehend. If you pardon, we will mend.</a:t>
            </a:r>
          </a:p>
          <a:p>
            <a:pPr>
              <a:lnSpc>
                <a:spcPct val="80000"/>
              </a:lnSpc>
              <a:buFontTx/>
              <a:buNone/>
            </a:pPr>
            <a:r>
              <a:rPr lang="en-US" dirty="0" smtClean="0"/>
              <a:t>And, as I am an honest Puck, if we have unearned luck</a:t>
            </a:r>
          </a:p>
          <a:p>
            <a:pPr>
              <a:lnSpc>
                <a:spcPct val="80000"/>
              </a:lnSpc>
              <a:buFontTx/>
              <a:buNone/>
            </a:pPr>
            <a:r>
              <a:rPr lang="en-US" dirty="0" smtClean="0"/>
              <a:t>Now to escape the serpent's tongue, We will make amends ere long;</a:t>
            </a:r>
          </a:p>
          <a:p>
            <a:pPr>
              <a:lnSpc>
                <a:spcPct val="80000"/>
              </a:lnSpc>
              <a:buFontTx/>
              <a:buNone/>
            </a:pPr>
            <a:endParaRPr lang="en-US" dirty="0" smtClean="0"/>
          </a:p>
          <a:p>
            <a:pPr>
              <a:lnSpc>
                <a:spcPct val="80000"/>
              </a:lnSpc>
              <a:buFontTx/>
              <a:buNone/>
            </a:pPr>
            <a:r>
              <a:rPr lang="en-US" dirty="0" smtClean="0"/>
              <a:t>Else the Puck a liar call. So, good night unto you all.</a:t>
            </a:r>
          </a:p>
          <a:p>
            <a:pPr>
              <a:lnSpc>
                <a:spcPct val="80000"/>
              </a:lnSpc>
              <a:buFontTx/>
              <a:buNone/>
            </a:pPr>
            <a:r>
              <a:rPr lang="en-US" dirty="0" smtClean="0"/>
              <a:t>Give me your hands, if we be friends, </a:t>
            </a:r>
          </a:p>
          <a:p>
            <a:pPr>
              <a:lnSpc>
                <a:spcPct val="80000"/>
              </a:lnSpc>
              <a:buFontTx/>
              <a:buNone/>
            </a:pPr>
            <a:r>
              <a:rPr lang="en-US" dirty="0" smtClean="0"/>
              <a:t>And Robin shall restore amends.</a:t>
            </a:r>
          </a:p>
          <a:p>
            <a:pPr>
              <a:lnSpc>
                <a:spcPct val="80000"/>
              </a:lnSpc>
              <a:buFontTx/>
              <a:buNone/>
            </a:pPr>
            <a:endParaRPr lang="en-US" i="1" dirty="0" smtClean="0"/>
          </a:p>
          <a:p>
            <a:pPr>
              <a:lnSpc>
                <a:spcPct val="80000"/>
              </a:lnSpc>
              <a:buFontTx/>
              <a:buNone/>
            </a:pPr>
            <a:r>
              <a:rPr lang="en-US" dirty="0" smtClean="0"/>
              <a:t>Puck, (closing verse)</a:t>
            </a:r>
            <a:endParaRPr lang="en-US" i="1" dirty="0" smtClean="0"/>
          </a:p>
          <a:p>
            <a:pPr>
              <a:lnSpc>
                <a:spcPct val="80000"/>
              </a:lnSpc>
              <a:buFontTx/>
              <a:buNone/>
            </a:pPr>
            <a:r>
              <a:rPr lang="en-US" i="1" dirty="0" smtClean="0"/>
              <a:t>A Midsummer Night's Dream</a:t>
            </a:r>
            <a:endParaRPr lang="en-US" dirty="0" smtClean="0"/>
          </a:p>
          <a:p>
            <a:pPr>
              <a:lnSpc>
                <a:spcPct val="80000"/>
              </a:lnSpc>
              <a:buFontTx/>
              <a:buNone/>
            </a:pPr>
            <a:r>
              <a:rPr lang="en-US" dirty="0" smtClean="0"/>
              <a:t>William Shakespeare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Univers LT Std 57 Cn"/>
              </a:rPr>
              <a:t>My Main Assertion </a:t>
            </a:r>
            <a:r>
              <a:rPr lang="en-US" dirty="0" smtClean="0">
                <a:latin typeface="Univers LT Std 57 Cn"/>
              </a:rPr>
              <a:t/>
            </a:r>
            <a:br>
              <a:rPr lang="en-US" dirty="0" smtClean="0">
                <a:latin typeface="Univers LT Std 57 Cn"/>
              </a:rPr>
            </a:br>
            <a:endParaRPr lang="en-US" dirty="0"/>
          </a:p>
        </p:txBody>
      </p:sp>
      <p:sp>
        <p:nvSpPr>
          <p:cNvPr id="3" name="Content Placeholder 2"/>
          <p:cNvSpPr>
            <a:spLocks noGrp="1"/>
          </p:cNvSpPr>
          <p:nvPr>
            <p:ph idx="1"/>
          </p:nvPr>
        </p:nvSpPr>
        <p:spPr/>
        <p:txBody>
          <a:bodyPr/>
          <a:lstStyle/>
          <a:p>
            <a:r>
              <a:rPr lang="en-US" sz="2400" i="1" dirty="0" smtClean="0"/>
              <a:t>The presentation will assert that over long periods, the algebraic differences between  arithmetic, and geometric measures of return explain much of the effect.  </a:t>
            </a:r>
          </a:p>
          <a:p>
            <a:r>
              <a:rPr lang="en-US" sz="2400" i="1" dirty="0" smtClean="0"/>
              <a:t>The remainder of the effect arises from investors failing to adjust their CAPM expectations for real world features of the hypothetical “market portfolio” such as skew, kurtosis, non-zero transaction costs and parameter estimation error.  </a:t>
            </a:r>
          </a:p>
          <a:p>
            <a:r>
              <a:rPr lang="en-US" sz="2400" i="1" dirty="0" smtClean="0"/>
              <a:t>We will introduce a series of simple algebraic adjustments into CAPM for these defects, and suggest that their combined impact is substantial enough to probably explain the low volatility effect. </a:t>
            </a:r>
            <a:endParaRPr lang="en-US" sz="2400" dirty="0" smtClean="0"/>
          </a:p>
          <a:p>
            <a:endParaRPr lang="en-US"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Bit of Literature Review</a:t>
            </a:r>
            <a:endParaRPr lang="en-US" dirty="0"/>
          </a:p>
        </p:txBody>
      </p:sp>
      <p:sp>
        <p:nvSpPr>
          <p:cNvPr id="3" name="Content Placeholder 2"/>
          <p:cNvSpPr>
            <a:spLocks noGrp="1"/>
          </p:cNvSpPr>
          <p:nvPr>
            <p:ph idx="1"/>
          </p:nvPr>
        </p:nvSpPr>
        <p:spPr>
          <a:xfrm>
            <a:off x="457200" y="1143000"/>
            <a:ext cx="8229600" cy="4525963"/>
          </a:xfrm>
        </p:spPr>
        <p:txBody>
          <a:bodyPr/>
          <a:lstStyle/>
          <a:p>
            <a:pPr lvl="1"/>
            <a:r>
              <a:rPr lang="en-US" sz="2000" dirty="0" smtClean="0"/>
              <a:t>Haugen and Baker (1991):  Early evidence in support of low volatility equity strategies</a:t>
            </a:r>
          </a:p>
          <a:p>
            <a:pPr lvl="1"/>
            <a:r>
              <a:rPr lang="en-US" sz="2000" dirty="0" err="1" smtClean="0"/>
              <a:t>Lochoff</a:t>
            </a:r>
            <a:r>
              <a:rPr lang="en-US" sz="2000" dirty="0" smtClean="0"/>
              <a:t> (1998):   Leveraged short term bonds outperform long term bonds with comparable volatility </a:t>
            </a:r>
          </a:p>
          <a:p>
            <a:pPr lvl="1"/>
            <a:r>
              <a:rPr lang="en-US" sz="2000" dirty="0" smtClean="0"/>
              <a:t>Clarke, </a:t>
            </a:r>
            <a:r>
              <a:rPr lang="en-US" sz="2000" dirty="0" err="1" smtClean="0"/>
              <a:t>daSilva</a:t>
            </a:r>
            <a:r>
              <a:rPr lang="en-US" sz="2000" dirty="0" smtClean="0"/>
              <a:t> and Thorley (2006):  Using 25% weight to the minimum variance portfolio reduced volatility with no loss of return</a:t>
            </a:r>
          </a:p>
          <a:p>
            <a:pPr lvl="1"/>
            <a:r>
              <a:rPr lang="en-US" sz="2000" dirty="0" smtClean="0"/>
              <a:t>Blitz and </a:t>
            </a:r>
            <a:r>
              <a:rPr lang="en-US" sz="2000" dirty="0" err="1" smtClean="0"/>
              <a:t>VanVliet</a:t>
            </a:r>
            <a:r>
              <a:rPr lang="en-US" sz="2000" dirty="0" smtClean="0"/>
              <a:t> (2007):  Substantial return premium to low volatility across many markets from 1986 to 2006</a:t>
            </a:r>
          </a:p>
          <a:p>
            <a:pPr lvl="1"/>
            <a:r>
              <a:rPr lang="en-US" sz="2000" dirty="0" smtClean="0"/>
              <a:t>Buchner (2010):  Asserts specific risk not beta should be priced for illiquid assets</a:t>
            </a:r>
          </a:p>
          <a:p>
            <a:pPr lvl="1"/>
            <a:r>
              <a:rPr lang="en-US" sz="2000" dirty="0" err="1" smtClean="0"/>
              <a:t>Barro</a:t>
            </a:r>
            <a:r>
              <a:rPr lang="en-US" sz="2000" dirty="0" smtClean="0"/>
              <a:t> (2005) and </a:t>
            </a:r>
            <a:r>
              <a:rPr lang="en-US" sz="2000" dirty="0" err="1" smtClean="0"/>
              <a:t>Gabaix</a:t>
            </a:r>
            <a:r>
              <a:rPr lang="en-US" sz="2000" dirty="0" smtClean="0"/>
              <a:t> (2009):  Argue equity investors only worry about 1929 type crashes, so the equity premium over cash should be big but the premium of risky stocks versus not so risky stocks should be small </a:t>
            </a:r>
          </a:p>
          <a:p>
            <a:pPr lvl="1"/>
            <a:endParaRPr lang="en-US" dirty="0" smtClean="0"/>
          </a:p>
          <a:p>
            <a:endParaRPr lang="en-US" dirty="0" smtClean="0"/>
          </a:p>
          <a:p>
            <a:pPr lvl="2"/>
            <a:endParaRPr lang="en-US" dirty="0" smtClean="0"/>
          </a:p>
          <a:p>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Framing the Discussion</a:t>
            </a:r>
            <a:endParaRPr lang="en-US" dirty="0"/>
          </a:p>
        </p:txBody>
      </p:sp>
      <p:sp>
        <p:nvSpPr>
          <p:cNvPr id="3" name="Content Placeholder 2"/>
          <p:cNvSpPr>
            <a:spLocks noGrp="1"/>
          </p:cNvSpPr>
          <p:nvPr>
            <p:ph idx="1"/>
          </p:nvPr>
        </p:nvSpPr>
        <p:spPr/>
        <p:txBody>
          <a:bodyPr/>
          <a:lstStyle/>
          <a:p>
            <a:r>
              <a:rPr lang="en-US" sz="2000" dirty="0" smtClean="0"/>
              <a:t>What we observe is that low volatility strategies for equities seem to outperform persistently and across most countries</a:t>
            </a:r>
          </a:p>
          <a:p>
            <a:r>
              <a:rPr lang="en-US" sz="2000" dirty="0" smtClean="0"/>
              <a:t>There are two explanations that have been proposed: </a:t>
            </a:r>
          </a:p>
          <a:p>
            <a:pPr lvl="1"/>
            <a:r>
              <a:rPr lang="en-US" sz="2000" dirty="0" smtClean="0"/>
              <a:t>Asset managers load up (overpaying in the process) on high risk stocks because they don’t care about absolute risk, they just care about outperforming benchmarks (i.e. risk is tracking error).  Biasing toward riskier stocks should improve benchmark relative returns. Managers may also “benchmark hug” avoiding low volatility stocks (Baker, Bradley and </a:t>
            </a:r>
            <a:r>
              <a:rPr lang="en-US" sz="2000" dirty="0" err="1" smtClean="0"/>
              <a:t>Wurgler</a:t>
            </a:r>
            <a:r>
              <a:rPr lang="en-US" sz="2000" dirty="0" smtClean="0"/>
              <a:t>, 2011 and Brennan, Cheng, Li 2012)   </a:t>
            </a:r>
          </a:p>
          <a:p>
            <a:pPr lvl="1"/>
            <a:r>
              <a:rPr lang="en-US" sz="2000" dirty="0" smtClean="0"/>
              <a:t>Many investors are constrained legally and otherwise from using leverage, so they again load up on higher risk stocks.  This makes low risk stocks relatively cheap and you can outperform by leveraging a portfolio of low volatility stocks (</a:t>
            </a:r>
            <a:r>
              <a:rPr lang="en-US" sz="2000" dirty="0" err="1" smtClean="0"/>
              <a:t>Frazzini</a:t>
            </a:r>
            <a:r>
              <a:rPr lang="en-US" sz="2000" dirty="0" smtClean="0"/>
              <a:t> and Pedersen, 2011, Jacobs and Levy,  2011)</a:t>
            </a:r>
          </a:p>
          <a:p>
            <a:pPr>
              <a:buNone/>
            </a:pPr>
            <a:endParaRPr lang="en-US"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Fly in the Ointment of Explanations	</a:t>
            </a:r>
            <a:endParaRPr lang="en-US" dirty="0"/>
          </a:p>
        </p:txBody>
      </p:sp>
      <p:sp>
        <p:nvSpPr>
          <p:cNvPr id="3" name="Content Placeholder 2"/>
          <p:cNvSpPr>
            <a:spLocks noGrp="1"/>
          </p:cNvSpPr>
          <p:nvPr>
            <p:ph idx="1"/>
          </p:nvPr>
        </p:nvSpPr>
        <p:spPr>
          <a:xfrm>
            <a:off x="457200" y="1143000"/>
            <a:ext cx="8229600" cy="4525963"/>
          </a:xfrm>
        </p:spPr>
        <p:txBody>
          <a:bodyPr/>
          <a:lstStyle/>
          <a:p>
            <a:r>
              <a:rPr lang="en-US" sz="2400" dirty="0" smtClean="0"/>
              <a:t>The problem with both of these behavioral stories are that the effects are fairly obvious.  </a:t>
            </a:r>
          </a:p>
          <a:p>
            <a:pPr lvl="1"/>
            <a:r>
              <a:rPr lang="en-US" sz="2000" dirty="0" smtClean="0"/>
              <a:t>If low volatility stocks are always cheap, why wouldn’t hedge funds that do use leverage dive in and buy them, thereby pushing up prices which should eliminate the advantage.</a:t>
            </a:r>
          </a:p>
          <a:p>
            <a:pPr lvl="1"/>
            <a:r>
              <a:rPr lang="en-US" sz="2000" dirty="0" smtClean="0"/>
              <a:t>Benchmark hugging should also cause a “high volatility” effect which nobody has reported (until now maybe).  </a:t>
            </a:r>
          </a:p>
          <a:p>
            <a:r>
              <a:rPr lang="en-US" sz="2400" dirty="0" smtClean="0"/>
              <a:t>We argue also that managers are not sub-optimally leverage averse</a:t>
            </a:r>
          </a:p>
          <a:p>
            <a:pPr lvl="1"/>
            <a:r>
              <a:rPr lang="en-US" sz="2000" dirty="0" smtClean="0"/>
              <a:t> Anybody remember how much leverage there was in 2007?</a:t>
            </a:r>
          </a:p>
          <a:p>
            <a:pPr lvl="1"/>
            <a:r>
              <a:rPr lang="en-US" sz="2000" dirty="0" smtClean="0"/>
              <a:t>We believe that leverage levels are actually excessively high once you incorporate the possibility of excessive transaction costs in a margin call liquidation</a:t>
            </a:r>
          </a:p>
          <a:p>
            <a:r>
              <a:rPr lang="en-US" sz="2400" i="1" dirty="0" smtClean="0"/>
              <a:t>Even if these explanations are true they are not needed </a:t>
            </a:r>
          </a:p>
          <a:p>
            <a:endParaRPr lang="en-US" sz="2000"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Intriguing Result in a Prior Presentation</a:t>
            </a:r>
            <a:endParaRPr lang="en-US" dirty="0"/>
          </a:p>
        </p:txBody>
      </p:sp>
      <p:sp>
        <p:nvSpPr>
          <p:cNvPr id="3" name="Content Placeholder 2"/>
          <p:cNvSpPr>
            <a:spLocks noGrp="1"/>
          </p:cNvSpPr>
          <p:nvPr>
            <p:ph idx="1"/>
          </p:nvPr>
        </p:nvSpPr>
        <p:spPr>
          <a:xfrm>
            <a:off x="457200" y="1143000"/>
            <a:ext cx="8229600" cy="4525963"/>
          </a:xfrm>
        </p:spPr>
        <p:txBody>
          <a:bodyPr/>
          <a:lstStyle/>
          <a:p>
            <a:pPr lvl="4">
              <a:buNone/>
            </a:pPr>
            <a:r>
              <a:rPr lang="en-US" sz="2000" dirty="0" smtClean="0"/>
              <a:t>Mean 	 Cumulative	Monthly		Annual </a:t>
            </a:r>
          </a:p>
          <a:p>
            <a:pPr lvl="4">
              <a:buNone/>
            </a:pPr>
            <a:r>
              <a:rPr lang="en-US" sz="2000" dirty="0" smtClean="0"/>
              <a:t>Monthly	  Return		Volatility	Geometric </a:t>
            </a:r>
          </a:p>
          <a:p>
            <a:pPr>
              <a:buNone/>
            </a:pPr>
            <a:r>
              <a:rPr lang="en-US" sz="2000" dirty="0" smtClean="0"/>
              <a:t>			Return 					</a:t>
            </a:r>
            <a:r>
              <a:rPr lang="en-US" sz="2000" dirty="0" err="1" smtClean="0"/>
              <a:t>Return</a:t>
            </a:r>
            <a:endParaRPr lang="en-US" sz="2000" dirty="0" smtClean="0"/>
          </a:p>
          <a:p>
            <a:pPr>
              <a:buNone/>
            </a:pPr>
            <a:endParaRPr lang="pt-BR" dirty="0" smtClean="0"/>
          </a:p>
          <a:p>
            <a:pPr>
              <a:buNone/>
            </a:pPr>
            <a:r>
              <a:rPr lang="pt-BR" dirty="0" smtClean="0"/>
              <a:t>Q1 Equal	1.03	790.86		3.64		11.50	</a:t>
            </a:r>
          </a:p>
          <a:p>
            <a:pPr>
              <a:buNone/>
            </a:pPr>
            <a:r>
              <a:rPr lang="en-US" dirty="0" smtClean="0"/>
              <a:t>Q1 </a:t>
            </a:r>
            <a:r>
              <a:rPr lang="en-US" dirty="0" err="1" smtClean="0"/>
              <a:t>MinVar</a:t>
            </a:r>
            <a:r>
              <a:rPr lang="en-US" dirty="0" smtClean="0"/>
              <a:t>            1.07	840.43		2.96		12.34</a:t>
            </a:r>
            <a:br>
              <a:rPr lang="en-US" dirty="0" smtClean="0"/>
            </a:br>
            <a:endParaRPr lang="en-US" dirty="0" smtClean="0"/>
          </a:p>
          <a:p>
            <a:pPr>
              <a:buNone/>
            </a:pPr>
            <a:r>
              <a:rPr lang="pt-BR" dirty="0" smtClean="0"/>
              <a:t>Q5 Equal	1.33	713.77		9.15		10.90	</a:t>
            </a:r>
          </a:p>
          <a:p>
            <a:pPr>
              <a:buNone/>
            </a:pPr>
            <a:r>
              <a:rPr lang="pt-BR" dirty="0" smtClean="0"/>
              <a:t>Q5 MinVar	1.77      2940.15	               6.80		</a:t>
            </a:r>
            <a:r>
              <a:rPr lang="pt-BR" b="1" dirty="0" smtClean="0"/>
              <a:t>19.33</a:t>
            </a:r>
            <a:br>
              <a:rPr lang="pt-BR" b="1" dirty="0" smtClean="0"/>
            </a:br>
            <a:endParaRPr lang="pt-BR" b="1" dirty="0" smtClean="0"/>
          </a:p>
          <a:p>
            <a:pPr>
              <a:buNone/>
            </a:pPr>
            <a:r>
              <a:rPr lang="en-US" dirty="0" smtClean="0"/>
              <a:t>This is a 1992 to 2010 back-test of our “high sustainability” (Q1) and “low sustainability” (Q5) portfolios as described in </a:t>
            </a:r>
            <a:r>
              <a:rPr lang="en-US" dirty="0" err="1" smtClean="0"/>
              <a:t>diBartolomeo</a:t>
            </a:r>
            <a:r>
              <a:rPr lang="en-US" dirty="0" smtClean="0"/>
              <a:t> (2010). </a:t>
            </a:r>
            <a:br>
              <a:rPr lang="en-US" dirty="0" smtClean="0"/>
            </a:br>
            <a:endParaRPr lang="en-US" sz="1200" dirty="0" smtClean="0"/>
          </a:p>
          <a:p>
            <a:pPr>
              <a:buNone/>
            </a:pPr>
            <a:r>
              <a:rPr lang="en-US" dirty="0" smtClean="0"/>
              <a:t> A minimum variance portfolio of high bankruptcy risk stocks provided by far the best return, providing a 7% per annum advantage over the minimum variance portfolio of “safe stocks”.</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CAPM Actually Say?</a:t>
            </a:r>
            <a:endParaRPr lang="en-US" dirty="0"/>
          </a:p>
        </p:txBody>
      </p:sp>
      <p:sp>
        <p:nvSpPr>
          <p:cNvPr id="3" name="Content Placeholder 2"/>
          <p:cNvSpPr>
            <a:spLocks noGrp="1"/>
          </p:cNvSpPr>
          <p:nvPr>
            <p:ph idx="1"/>
          </p:nvPr>
        </p:nvSpPr>
        <p:spPr>
          <a:xfrm>
            <a:off x="457200" y="1143000"/>
            <a:ext cx="8229600" cy="4525963"/>
          </a:xfrm>
        </p:spPr>
        <p:txBody>
          <a:bodyPr/>
          <a:lstStyle/>
          <a:p>
            <a:r>
              <a:rPr lang="en-US" sz="2400" dirty="0" smtClean="0"/>
              <a:t>The CAPM is a single period model (</a:t>
            </a:r>
            <a:r>
              <a:rPr lang="en-US" sz="2400" i="1" dirty="0" smtClean="0"/>
              <a:t>which precludes the possibility of compounding</a:t>
            </a:r>
            <a:r>
              <a:rPr lang="en-US" sz="2400" dirty="0" smtClean="0"/>
              <a:t>) and therefore says there is </a:t>
            </a:r>
            <a:r>
              <a:rPr lang="en-US" sz="2400" i="1" dirty="0" smtClean="0"/>
              <a:t>a </a:t>
            </a:r>
            <a:r>
              <a:rPr lang="en-US" sz="2400" dirty="0" smtClean="0"/>
              <a:t>linear relationship between arithmetic average returns and systematic risk (beta).</a:t>
            </a:r>
            <a:br>
              <a:rPr lang="en-US" sz="2400" dirty="0" smtClean="0"/>
            </a:br>
            <a:r>
              <a:rPr lang="en-US" sz="1600" dirty="0" smtClean="0"/>
              <a:t> </a:t>
            </a:r>
            <a:r>
              <a:rPr lang="en-US" sz="2400" dirty="0" smtClean="0"/>
              <a:t> </a:t>
            </a:r>
          </a:p>
          <a:p>
            <a:r>
              <a:rPr lang="en-US" sz="2400" dirty="0" smtClean="0"/>
              <a:t>The relationship between geometric (with compounding) returns and risk (beta) </a:t>
            </a:r>
            <a:r>
              <a:rPr lang="en-US" sz="2400" b="1" dirty="0" smtClean="0"/>
              <a:t>must be a convex function if the relationship of arithmetic returns and risk is linear </a:t>
            </a:r>
          </a:p>
          <a:p>
            <a:pPr lvl="1"/>
            <a:r>
              <a:rPr lang="en-US" sz="2000" dirty="0" smtClean="0"/>
              <a:t>If returns are a random walk, the compound rate of return will be the arithmetic average minus half the variance, </a:t>
            </a:r>
          </a:p>
          <a:p>
            <a:pPr lvl="1"/>
            <a:r>
              <a:rPr lang="en-US" sz="2000" dirty="0" err="1" smtClean="0"/>
              <a:t>Messmore</a:t>
            </a:r>
            <a:r>
              <a:rPr lang="en-US" sz="2000" dirty="0" smtClean="0"/>
              <a:t> (1995), </a:t>
            </a:r>
          </a:p>
          <a:p>
            <a:pPr lvl="1"/>
            <a:r>
              <a:rPr lang="en-US" sz="2000" dirty="0" smtClean="0"/>
              <a:t>Wilcox (2003) extends this to include higher moments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Expectations by Abusing the CAPM</a:t>
            </a:r>
            <a:endParaRPr lang="en-US" dirty="0"/>
          </a:p>
        </p:txBody>
      </p:sp>
      <p:sp>
        <p:nvSpPr>
          <p:cNvPr id="3" name="Content Placeholder 2"/>
          <p:cNvSpPr>
            <a:spLocks noGrp="1"/>
          </p:cNvSpPr>
          <p:nvPr>
            <p:ph idx="1"/>
          </p:nvPr>
        </p:nvSpPr>
        <p:spPr/>
        <p:txBody>
          <a:bodyPr/>
          <a:lstStyle/>
          <a:p>
            <a:pPr lvl="1">
              <a:buNone/>
            </a:pPr>
            <a:r>
              <a:rPr lang="en-US" sz="2400" dirty="0" smtClean="0"/>
              <a:t>CAPM as put forward by Sharpe (1962) has a lot of important assumptions </a:t>
            </a:r>
            <a:br>
              <a:rPr lang="en-US" sz="2400" dirty="0" smtClean="0"/>
            </a:br>
            <a:endParaRPr lang="en-US" sz="2400" dirty="0" smtClean="0"/>
          </a:p>
          <a:p>
            <a:pPr lvl="1"/>
            <a:r>
              <a:rPr lang="en-US" sz="2000" dirty="0" smtClean="0"/>
              <a:t>Transaction costs and taxes are zero</a:t>
            </a:r>
          </a:p>
          <a:p>
            <a:pPr lvl="1"/>
            <a:r>
              <a:rPr lang="en-US" sz="2000" dirty="0" smtClean="0"/>
              <a:t>All information is available to all investors</a:t>
            </a:r>
          </a:p>
          <a:p>
            <a:pPr lvl="1"/>
            <a:r>
              <a:rPr lang="en-US" sz="2000" dirty="0" smtClean="0"/>
              <a:t>There are no limits on cross-border investing</a:t>
            </a:r>
          </a:p>
          <a:p>
            <a:pPr lvl="1"/>
            <a:r>
              <a:rPr lang="en-US" sz="2000" dirty="0" smtClean="0"/>
              <a:t>The market clearing portfolio consists of all risky assets (including bonds, real estate etc.), not just a subset of equities that are capitalization weighted</a:t>
            </a:r>
          </a:p>
          <a:p>
            <a:pPr lvl="1"/>
            <a:r>
              <a:rPr lang="en-US" sz="2000" b="1" dirty="0" smtClean="0"/>
              <a:t>The future consists of one long period </a:t>
            </a:r>
            <a:r>
              <a:rPr lang="en-US" sz="2000" dirty="0" smtClean="0"/>
              <a:t>and we know what the risk free rate is for that period</a:t>
            </a:r>
          </a:p>
          <a:p>
            <a:pPr lvl="1"/>
            <a:r>
              <a:rPr lang="en-US" sz="2000" dirty="0" smtClean="0"/>
              <a:t>All investors can borrow at the risk free rate</a:t>
            </a:r>
          </a:p>
          <a:p>
            <a:pPr lvl="1"/>
            <a:r>
              <a:rPr lang="en-US" sz="2000" dirty="0" smtClean="0"/>
              <a:t>Beta values for securities are known (not estimated) </a:t>
            </a:r>
          </a:p>
        </p:txBody>
      </p:sp>
    </p:spTree>
  </p:cSld>
  <p:clrMapOvr>
    <a:masterClrMapping/>
  </p:clrMapOvr>
</p:sld>
</file>

<file path=ppt/theme/theme1.xml><?xml version="1.0" encoding="utf-8"?>
<a:theme xmlns:a="http://schemas.openxmlformats.org/drawingml/2006/main" name="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crudNorthfieldTemplate</Template>
  <TotalTime>7574</TotalTime>
  <Words>1241</Words>
  <Application>Microsoft Office PowerPoint</Application>
  <PresentationFormat>On-screen Show (4:3)</PresentationFormat>
  <Paragraphs>162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Presentation2</vt:lpstr>
      <vt:lpstr>Low Volatility Equity Investing:  Anomaly or Algebraic Artifact</vt:lpstr>
      <vt:lpstr>Introduction</vt:lpstr>
      <vt:lpstr>My Main Assertion  </vt:lpstr>
      <vt:lpstr>A Bit of Literature Review</vt:lpstr>
      <vt:lpstr> Framing the Discussion</vt:lpstr>
      <vt:lpstr>The Fly in the Ointment of Explanations </vt:lpstr>
      <vt:lpstr>One Intriguing Result in a Prior Presentation</vt:lpstr>
      <vt:lpstr>What Does CAPM Actually Say?</vt:lpstr>
      <vt:lpstr>Forming Expectations by Abusing the CAPM</vt:lpstr>
      <vt:lpstr>General Implications of the CAPM Assumptions</vt:lpstr>
      <vt:lpstr>Our Basic Algebra </vt:lpstr>
      <vt:lpstr>More Algebra  </vt:lpstr>
      <vt:lpstr>The General Case </vt:lpstr>
      <vt:lpstr>“Low Vol” and the Market Portfolio  </vt:lpstr>
      <vt:lpstr> Adjusting for Lack of Liquidity</vt:lpstr>
      <vt:lpstr>Higher Moments of Returns</vt:lpstr>
      <vt:lpstr>A Bit More on Higher Moments</vt:lpstr>
      <vt:lpstr>Estimation Error in Beta and Market Volatility</vt:lpstr>
      <vt:lpstr>Implications for Low Volatility Managers  </vt:lpstr>
      <vt:lpstr>Conclusions </vt:lpstr>
      <vt:lpstr>Parting Apologies</vt:lpstr>
    </vt:vector>
  </TitlesOfParts>
  <Company>Northfield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You Wanted to Know about Asset Management for High Net Worth Investors</dc:title>
  <dc:creator>Dan DiBartolomeo</dc:creator>
  <cp:lastModifiedBy>Dan diBartolomeo</cp:lastModifiedBy>
  <cp:revision>199</cp:revision>
  <dcterms:created xsi:type="dcterms:W3CDTF">2005-07-07T18:31:04Z</dcterms:created>
  <dcterms:modified xsi:type="dcterms:W3CDTF">2013-08-20T19:37:24Z</dcterms:modified>
</cp:coreProperties>
</file>