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4"/>
  </p:sldMasterIdLst>
  <p:notesMasterIdLst>
    <p:notesMasterId r:id="rId34"/>
  </p:notesMasterIdLst>
  <p:handoutMasterIdLst>
    <p:handoutMasterId r:id="rId35"/>
  </p:handoutMasterIdLst>
  <p:sldIdLst>
    <p:sldId id="496" r:id="rId5"/>
    <p:sldId id="716" r:id="rId6"/>
    <p:sldId id="719" r:id="rId7"/>
    <p:sldId id="530" r:id="rId8"/>
    <p:sldId id="498" r:id="rId9"/>
    <p:sldId id="507" r:id="rId10"/>
    <p:sldId id="500" r:id="rId11"/>
    <p:sldId id="698" r:id="rId12"/>
    <p:sldId id="717" r:id="rId13"/>
    <p:sldId id="728" r:id="rId14"/>
    <p:sldId id="502" r:id="rId15"/>
    <p:sldId id="723" r:id="rId16"/>
    <p:sldId id="724" r:id="rId17"/>
    <p:sldId id="505" r:id="rId18"/>
    <p:sldId id="720" r:id="rId19"/>
    <p:sldId id="722" r:id="rId20"/>
    <p:sldId id="726" r:id="rId21"/>
    <p:sldId id="725" r:id="rId22"/>
    <p:sldId id="727" r:id="rId23"/>
    <p:sldId id="613" r:id="rId24"/>
    <p:sldId id="614" r:id="rId25"/>
    <p:sldId id="615" r:id="rId26"/>
    <p:sldId id="616" r:id="rId27"/>
    <p:sldId id="617" r:id="rId28"/>
    <p:sldId id="618" r:id="rId29"/>
    <p:sldId id="729" r:id="rId30"/>
    <p:sldId id="730" r:id="rId31"/>
    <p:sldId id="528" r:id="rId32"/>
    <p:sldId id="529" r:id="rId33"/>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finger" initial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FF99"/>
    <a:srgbClr val="99FFCC"/>
    <a:srgbClr val="5C80B6"/>
    <a:srgbClr val="4EC4BE"/>
    <a:srgbClr val="EE3458"/>
    <a:srgbClr val="608EDA"/>
    <a:srgbClr val="2676EC"/>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61" autoAdjust="0"/>
    <p:restoredTop sz="94690" autoAdjust="0"/>
  </p:normalViewPr>
  <p:slideViewPr>
    <p:cSldViewPr snapToGrid="0" snapToObjects="1" showGuides="1">
      <p:cViewPr varScale="1">
        <p:scale>
          <a:sx n="110" d="100"/>
          <a:sy n="110" d="100"/>
        </p:scale>
        <p:origin x="-1932" y="-84"/>
      </p:cViewPr>
      <p:guideLst>
        <p:guide orient="horz" pos="2160"/>
        <p:guide pos="2880"/>
      </p:guideLst>
    </p:cSldViewPr>
  </p:slideViewPr>
  <p:outlineViewPr>
    <p:cViewPr>
      <p:scale>
        <a:sx n="33" d="100"/>
        <a:sy n="33" d="100"/>
      </p:scale>
      <p:origin x="0" y="20994"/>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2" d="100"/>
          <a:sy n="82" d="100"/>
        </p:scale>
        <p:origin x="-3012" y="-78"/>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69920" cy="480060"/>
          </a:xfrm>
          <a:prstGeom prst="rect">
            <a:avLst/>
          </a:prstGeom>
        </p:spPr>
        <p:txBody>
          <a:bodyPr vert="horz" lIns="95207" tIns="47604" rIns="95207" bIns="47604" rtlCol="0"/>
          <a:lstStyle>
            <a:lvl1pPr algn="l">
              <a:defRPr sz="12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5207" tIns="47604" rIns="95207" bIns="47604" rtlCol="0"/>
          <a:lstStyle>
            <a:lvl1pPr algn="r">
              <a:defRPr sz="1200"/>
            </a:lvl1pPr>
          </a:lstStyle>
          <a:p>
            <a:fld id="{6191237E-0B44-4FED-B145-1117DAE6B901}" type="datetimeFigureOut">
              <a:rPr lang="en-US" smtClean="0"/>
              <a:pPr/>
              <a:t>4/23/2014</a:t>
            </a:fld>
            <a:endParaRPr lang="en-US"/>
          </a:p>
        </p:txBody>
      </p:sp>
      <p:sp>
        <p:nvSpPr>
          <p:cNvPr id="4" name="Footer Placeholder 3"/>
          <p:cNvSpPr>
            <a:spLocks noGrp="1"/>
          </p:cNvSpPr>
          <p:nvPr>
            <p:ph type="ftr" sz="quarter" idx="2"/>
          </p:nvPr>
        </p:nvSpPr>
        <p:spPr>
          <a:xfrm>
            <a:off x="1" y="9119473"/>
            <a:ext cx="3169920" cy="480060"/>
          </a:xfrm>
          <a:prstGeom prst="rect">
            <a:avLst/>
          </a:prstGeom>
        </p:spPr>
        <p:txBody>
          <a:bodyPr vert="horz" lIns="95207" tIns="47604" rIns="95207" bIns="47604" rtlCol="0" anchor="b"/>
          <a:lstStyle>
            <a:lvl1pPr algn="l">
              <a:defRPr sz="1200"/>
            </a:lvl1pPr>
          </a:lstStyle>
          <a:p>
            <a:endParaRPr lang="en-US"/>
          </a:p>
        </p:txBody>
      </p:sp>
      <p:sp>
        <p:nvSpPr>
          <p:cNvPr id="5" name="Slide Number Placeholder 4"/>
          <p:cNvSpPr>
            <a:spLocks noGrp="1"/>
          </p:cNvSpPr>
          <p:nvPr>
            <p:ph type="sldNum" sz="quarter" idx="3"/>
          </p:nvPr>
        </p:nvSpPr>
        <p:spPr>
          <a:xfrm>
            <a:off x="4143587" y="9119473"/>
            <a:ext cx="3169920" cy="480060"/>
          </a:xfrm>
          <a:prstGeom prst="rect">
            <a:avLst/>
          </a:prstGeom>
        </p:spPr>
        <p:txBody>
          <a:bodyPr vert="horz" lIns="95207" tIns="47604" rIns="95207" bIns="47604" rtlCol="0" anchor="b"/>
          <a:lstStyle>
            <a:lvl1pPr algn="r">
              <a:defRPr sz="1200"/>
            </a:lvl1pPr>
          </a:lstStyle>
          <a:p>
            <a:fld id="{8C60A815-0A92-4BC4-8B86-BCFD94BE7F83}" type="slidenum">
              <a:rPr lang="en-US" smtClean="0"/>
              <a:pPr/>
              <a:t>‹#›</a:t>
            </a:fld>
            <a:endParaRPr lang="en-US"/>
          </a:p>
        </p:txBody>
      </p:sp>
    </p:spTree>
    <p:extLst>
      <p:ext uri="{BB962C8B-B14F-4D97-AF65-F5344CB8AC3E}">
        <p14:creationId xmlns:p14="http://schemas.microsoft.com/office/powerpoint/2010/main" xmlns="" val="42776173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69920" cy="480060"/>
          </a:xfrm>
          <a:prstGeom prst="rect">
            <a:avLst/>
          </a:prstGeom>
        </p:spPr>
        <p:txBody>
          <a:bodyPr vert="horz" lIns="95207" tIns="47604" rIns="95207" bIns="47604"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5207" tIns="47604" rIns="95207" bIns="47604" rtlCol="0"/>
          <a:lstStyle>
            <a:lvl1pPr algn="r">
              <a:defRPr sz="1200"/>
            </a:lvl1pPr>
          </a:lstStyle>
          <a:p>
            <a:fld id="{40326EE9-6A67-4203-B279-C14C400045FE}" type="datetimeFigureOut">
              <a:rPr lang="en-US" smtClean="0"/>
              <a:pPr/>
              <a:t>4/23/2014</a:t>
            </a:fld>
            <a:endParaRPr lang="en-US"/>
          </a:p>
        </p:txBody>
      </p:sp>
      <p:sp>
        <p:nvSpPr>
          <p:cNvPr id="4" name="Slide Image Placeholder 3"/>
          <p:cNvSpPr>
            <a:spLocks noGrp="1" noRot="1" noChangeAspect="1"/>
          </p:cNvSpPr>
          <p:nvPr>
            <p:ph type="sldImg" idx="2"/>
          </p:nvPr>
        </p:nvSpPr>
        <p:spPr>
          <a:xfrm>
            <a:off x="1258888" y="720725"/>
            <a:ext cx="4799012" cy="3598863"/>
          </a:xfrm>
          <a:prstGeom prst="rect">
            <a:avLst/>
          </a:prstGeom>
          <a:noFill/>
          <a:ln w="12700">
            <a:solidFill>
              <a:prstClr val="black"/>
            </a:solidFill>
          </a:ln>
        </p:spPr>
        <p:txBody>
          <a:bodyPr vert="horz" lIns="95207" tIns="47604" rIns="95207" bIns="47604"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5207" tIns="47604" rIns="95207" bIns="4760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119473"/>
            <a:ext cx="3169920" cy="480060"/>
          </a:xfrm>
          <a:prstGeom prst="rect">
            <a:avLst/>
          </a:prstGeom>
        </p:spPr>
        <p:txBody>
          <a:bodyPr vert="horz" lIns="95207" tIns="47604" rIns="95207" bIns="47604"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3"/>
            <a:ext cx="3169920" cy="480060"/>
          </a:xfrm>
          <a:prstGeom prst="rect">
            <a:avLst/>
          </a:prstGeom>
        </p:spPr>
        <p:txBody>
          <a:bodyPr vert="horz" lIns="95207" tIns="47604" rIns="95207" bIns="47604" rtlCol="0" anchor="b"/>
          <a:lstStyle>
            <a:lvl1pPr algn="r">
              <a:defRPr sz="1200"/>
            </a:lvl1pPr>
          </a:lstStyle>
          <a:p>
            <a:fld id="{F5099A81-8A0F-4918-9DEC-036528359B9C}" type="slidenum">
              <a:rPr lang="en-US" smtClean="0"/>
              <a:pPr/>
              <a:t>‹#›</a:t>
            </a:fld>
            <a:endParaRPr lang="en-US"/>
          </a:p>
        </p:txBody>
      </p:sp>
    </p:spTree>
    <p:extLst>
      <p:ext uri="{BB962C8B-B14F-4D97-AF65-F5344CB8AC3E}">
        <p14:creationId xmlns:p14="http://schemas.microsoft.com/office/powerpoint/2010/main" xmlns="" val="415208348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720725"/>
            <a:ext cx="4799012" cy="359886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5099A81-8A0F-4918-9DEC-036528359B9C}" type="slidenum">
              <a:rPr lang="en-US" smtClean="0"/>
              <a:pPr/>
              <a:t>1</a:t>
            </a:fld>
            <a:endParaRPr lang="en-US" dirty="0"/>
          </a:p>
        </p:txBody>
      </p:sp>
    </p:spTree>
    <p:extLst>
      <p:ext uri="{BB962C8B-B14F-4D97-AF65-F5344CB8AC3E}">
        <p14:creationId xmlns:p14="http://schemas.microsoft.com/office/powerpoint/2010/main" xmlns="" val="3373271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099A81-8A0F-4918-9DEC-036528359B9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099A81-8A0F-4918-9DEC-036528359B9C}"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099A81-8A0F-4918-9DEC-036528359B9C}"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720725"/>
            <a:ext cx="4799012" cy="359886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5099A81-8A0F-4918-9DEC-036528359B9C}" type="slidenum">
              <a:rPr lang="en-US" smtClean="0"/>
              <a:pPr/>
              <a:t>10</a:t>
            </a:fld>
            <a:endParaRPr lang="en-US" dirty="0"/>
          </a:p>
        </p:txBody>
      </p:sp>
    </p:spTree>
    <p:extLst>
      <p:ext uri="{BB962C8B-B14F-4D97-AF65-F5344CB8AC3E}">
        <p14:creationId xmlns:p14="http://schemas.microsoft.com/office/powerpoint/2010/main" xmlns="" val="3373271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720725"/>
            <a:ext cx="4799012" cy="359886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5099A81-8A0F-4918-9DEC-036528359B9C}" type="slidenum">
              <a:rPr lang="en-US" smtClean="0"/>
              <a:pPr/>
              <a:t>20</a:t>
            </a:fld>
            <a:endParaRPr lang="en-US" dirty="0"/>
          </a:p>
        </p:txBody>
      </p:sp>
    </p:spTree>
    <p:extLst>
      <p:ext uri="{BB962C8B-B14F-4D97-AF65-F5344CB8AC3E}">
        <p14:creationId xmlns:p14="http://schemas.microsoft.com/office/powerpoint/2010/main" xmlns="" val="33732717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1"/>
          <p:cNvSpPr>
            <a:spLocks noGrp="1"/>
          </p:cNvSpPr>
          <p:nvPr>
            <p:ph type="ctrTitle"/>
          </p:nvPr>
        </p:nvSpPr>
        <p:spPr bwMode="gray">
          <a:xfrm>
            <a:off x="1325915" y="2452743"/>
            <a:ext cx="5881497" cy="1243825"/>
          </a:xfrm>
        </p:spPr>
        <p:txBody>
          <a:bodyPr anchor="b">
            <a:normAutofit/>
          </a:bodyPr>
          <a:lstStyle>
            <a:lvl1pPr algn="l">
              <a:lnSpc>
                <a:spcPts val="3600"/>
              </a:lnSpc>
              <a:defRPr sz="3600" spc="-70">
                <a:solidFill>
                  <a:srgbClr val="FFFFFF"/>
                </a:solidFill>
              </a:defRPr>
            </a:lvl1pPr>
          </a:lstStyle>
          <a:p>
            <a:r>
              <a:rPr lang="en-US" dirty="0" smtClean="0"/>
              <a:t>Click to edit Master title style</a:t>
            </a:r>
            <a:endParaRPr lang="en-US" dirty="0"/>
          </a:p>
        </p:txBody>
      </p:sp>
      <p:sp>
        <p:nvSpPr>
          <p:cNvPr id="3" name="Subtitle 2"/>
          <p:cNvSpPr>
            <a:spLocks noGrp="1"/>
          </p:cNvSpPr>
          <p:nvPr>
            <p:ph type="subTitle" idx="1"/>
          </p:nvPr>
        </p:nvSpPr>
        <p:spPr bwMode="gray">
          <a:xfrm>
            <a:off x="1325915" y="3696568"/>
            <a:ext cx="5881497" cy="2250960"/>
          </a:xfrm>
        </p:spPr>
        <p:txBody>
          <a:bodyPr anchor="t">
            <a:normAutofit/>
          </a:bodyPr>
          <a:lstStyle>
            <a:lvl1pPr marL="0" indent="0" algn="l">
              <a:buNone/>
              <a:defRPr sz="2400">
                <a:solidFill>
                  <a:schemeClr val="accent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Slide Number Placeholder 5"/>
          <p:cNvSpPr txBox="1">
            <a:spLocks/>
          </p:cNvSpPr>
          <p:nvPr userDrawn="1"/>
        </p:nvSpPr>
        <p:spPr bwMode="gray">
          <a:xfrm>
            <a:off x="7405034" y="6477023"/>
            <a:ext cx="1107440" cy="310096"/>
          </a:xfrm>
          <a:prstGeom prst="rect">
            <a:avLst/>
          </a:prstGeom>
        </p:spPr>
        <p:txBody>
          <a:bodyPr vert="horz" lIns="91440" tIns="45720" rIns="91440" bIns="45720" rtlCol="0" anchor="ctr"/>
          <a:lstStyle>
            <a:lvl1pPr algn="r">
              <a:defRPr sz="800">
                <a:solidFill>
                  <a:schemeClr val="bg1"/>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smtClean="0">
                <a:ln>
                  <a:noFill/>
                </a:ln>
                <a:solidFill>
                  <a:schemeClr val="accent5"/>
                </a:solidFill>
                <a:effectLst/>
                <a:uLnTx/>
                <a:uFillTx/>
                <a:latin typeface="+mn-lt"/>
                <a:ea typeface="+mn-ea"/>
                <a:cs typeface="+mn-cs"/>
              </a:rPr>
              <a:t>msci.com</a:t>
            </a:r>
            <a:endParaRPr kumimoji="0" lang="en-US" sz="1800" b="0" i="0" u="none" strike="noStrike" kern="1200" cap="none" spc="0" normalizeH="0" baseline="0" noProof="0" dirty="0">
              <a:ln>
                <a:noFill/>
              </a:ln>
              <a:solidFill>
                <a:schemeClr val="accent5"/>
              </a:solidFill>
              <a:effectLst/>
              <a:uLnTx/>
              <a:uFillTx/>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bwMode="gray">
          <a:xfrm>
            <a:off x="8646160" y="6439085"/>
            <a:ext cx="436880" cy="365125"/>
          </a:xfrm>
          <a:prstGeom prst="rect">
            <a:avLst/>
          </a:prstGeom>
        </p:spPr>
        <p:txBody>
          <a:bodyPr/>
          <a:lstStyle/>
          <a:p>
            <a:fld id="{980A5BB8-7D92-42BD-8F12-9D996715FAE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bwMode="gray">
          <a:xfrm>
            <a:off x="8646160" y="6439085"/>
            <a:ext cx="436880" cy="365125"/>
          </a:xfrm>
          <a:prstGeom prst="rect">
            <a:avLst/>
          </a:prstGeom>
        </p:spPr>
        <p:txBody>
          <a:bodyPr/>
          <a:lstStyle/>
          <a:p>
            <a:fld id="{980A5BB8-7D92-42BD-8F12-9D996715FAE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2" name="Title 1"/>
          <p:cNvSpPr>
            <a:spLocks noGrp="1"/>
          </p:cNvSpPr>
          <p:nvPr>
            <p:ph type="ctrTitle"/>
          </p:nvPr>
        </p:nvSpPr>
        <p:spPr>
          <a:xfrm>
            <a:off x="685800" y="1432261"/>
            <a:ext cx="3759449" cy="3553818"/>
          </a:xfrm>
        </p:spPr>
        <p:txBody>
          <a:bodyPr anchor="t">
            <a:normAutofit/>
          </a:bodyPr>
          <a:lstStyle>
            <a:lvl1pPr algn="l">
              <a:lnSpc>
                <a:spcPts val="3600"/>
              </a:lnSpc>
              <a:defRPr sz="3600">
                <a:solidFill>
                  <a:schemeClr val="tx2"/>
                </a:solidFill>
              </a:defRPr>
            </a:lvl1pPr>
          </a:lstStyle>
          <a:p>
            <a:r>
              <a:rPr lang="en-US" dirty="0" smtClean="0"/>
              <a:t>Click to edit Master title style</a:t>
            </a:r>
            <a:endParaRPr lang="en-US" dirty="0"/>
          </a:p>
        </p:txBody>
      </p:sp>
      <p:sp>
        <p:nvSpPr>
          <p:cNvPr id="13" name="Subtitle 2"/>
          <p:cNvSpPr>
            <a:spLocks noGrp="1"/>
          </p:cNvSpPr>
          <p:nvPr>
            <p:ph type="subTitle" idx="1"/>
          </p:nvPr>
        </p:nvSpPr>
        <p:spPr>
          <a:xfrm>
            <a:off x="4701312" y="1459498"/>
            <a:ext cx="3851183" cy="3400194"/>
          </a:xfrm>
        </p:spPr>
        <p:txBody>
          <a:bodyPr anchor="t">
            <a:normAutofit/>
          </a:bodyPr>
          <a:lstStyle>
            <a:lvl1pPr marL="0" indent="0" algn="l">
              <a:buNone/>
              <a:defRPr sz="24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7" name="Slide Number Placeholder 5"/>
          <p:cNvSpPr txBox="1">
            <a:spLocks/>
          </p:cNvSpPr>
          <p:nvPr userDrawn="1"/>
        </p:nvSpPr>
        <p:spPr bwMode="gray">
          <a:xfrm>
            <a:off x="8646160" y="6501807"/>
            <a:ext cx="436880" cy="365125"/>
          </a:xfrm>
          <a:prstGeom prst="rect">
            <a:avLst/>
          </a:prstGeom>
        </p:spPr>
        <p:txBody>
          <a:bodyPr vert="horz" lIns="91440" tIns="45720" rIns="91440" bIns="45720" rtlCol="0" anchor="ctr"/>
          <a:lstStyle>
            <a:lvl1pPr algn="r">
              <a:defRPr sz="800">
                <a:solidFill>
                  <a:schemeClr val="bg1"/>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980A5BB8-7D92-42BD-8F12-9D996715FAE1}" type="slidenum">
              <a:rPr kumimoji="0" lang="en-US" sz="1200" b="0" i="0" u="none" strike="noStrike" kern="1200" cap="none" spc="0" normalizeH="0" baseline="0" noProof="0" smtClean="0">
                <a:ln>
                  <a:noFill/>
                </a:ln>
                <a:solidFill>
                  <a:schemeClr val="accent5"/>
                </a:solidFill>
                <a:effectLst/>
                <a:uLnTx/>
                <a:uFillTx/>
                <a:latin typeface="+mn-lt"/>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accent5"/>
              </a:solidFill>
              <a:effectLst/>
              <a:uLnTx/>
              <a:uFillTx/>
              <a:latin typeface="+mn-lt"/>
              <a:ea typeface="+mn-ea"/>
              <a:cs typeface="+mn-cs"/>
            </a:endParaRPr>
          </a:p>
        </p:txBody>
      </p:sp>
      <p:sp>
        <p:nvSpPr>
          <p:cNvPr id="8" name="Slide Number Placeholder 5"/>
          <p:cNvSpPr txBox="1">
            <a:spLocks/>
          </p:cNvSpPr>
          <p:nvPr userDrawn="1"/>
        </p:nvSpPr>
        <p:spPr bwMode="gray">
          <a:xfrm>
            <a:off x="7405034" y="6498287"/>
            <a:ext cx="1107440" cy="310096"/>
          </a:xfrm>
          <a:prstGeom prst="rect">
            <a:avLst/>
          </a:prstGeom>
        </p:spPr>
        <p:txBody>
          <a:bodyPr vert="horz" lIns="91440" tIns="45720" rIns="91440" bIns="45720" rtlCol="0" anchor="ctr"/>
          <a:lstStyle>
            <a:lvl1pPr algn="r">
              <a:defRPr sz="800">
                <a:solidFill>
                  <a:schemeClr val="bg1"/>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smtClean="0">
                <a:ln>
                  <a:noFill/>
                </a:ln>
                <a:solidFill>
                  <a:schemeClr val="accent5"/>
                </a:solidFill>
                <a:effectLst/>
                <a:uLnTx/>
                <a:uFillTx/>
                <a:latin typeface="+mn-lt"/>
                <a:ea typeface="+mn-ea"/>
                <a:cs typeface="+mn-cs"/>
              </a:rPr>
              <a:t>msci.com</a:t>
            </a:r>
            <a:endParaRPr kumimoji="0" lang="en-US" sz="1800" b="0" i="0" u="none" strike="noStrike" kern="1200" cap="none" spc="0" normalizeH="0" baseline="0" noProof="0" dirty="0">
              <a:ln>
                <a:noFill/>
              </a:ln>
              <a:solidFill>
                <a:schemeClr val="accent5"/>
              </a:solidFill>
              <a:effectLst/>
              <a:uLnTx/>
              <a:uFillTx/>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200"/>
            </a:lvl1pPr>
            <a:lvl2pPr>
              <a:defRPr sz="18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a:defRPr sz="2200"/>
            </a:lvl1pPr>
            <a:lvl2pPr>
              <a:defRPr sz="18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bwMode="gray">
          <a:xfrm>
            <a:off x="8646160" y="6439085"/>
            <a:ext cx="436880" cy="365125"/>
          </a:xfrm>
          <a:prstGeom prst="rect">
            <a:avLst/>
          </a:prstGeom>
        </p:spPr>
        <p:txBody>
          <a:bodyPr/>
          <a:lstStyle/>
          <a:p>
            <a:fld id="{980A5BB8-7D92-42BD-8F12-9D996715FAE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noAutofit/>
          </a:bodyPr>
          <a:lstStyle>
            <a:lvl1pPr marL="0" indent="0">
              <a:lnSpc>
                <a:spcPts val="2400"/>
              </a:lnSpc>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200">
                <a:solidFill>
                  <a:schemeClr val="tx1"/>
                </a:solidFill>
              </a:defRPr>
            </a:lvl1pPr>
            <a:lvl2pPr>
              <a:defRPr sz="18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lnSpc>
                <a:spcPts val="2400"/>
              </a:lnSpc>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200">
                <a:solidFill>
                  <a:schemeClr val="tx1"/>
                </a:solidFill>
              </a:defRPr>
            </a:lvl1pPr>
            <a:lvl2pPr>
              <a:defRPr sz="18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8"/>
          <p:cNvSpPr>
            <a:spLocks noGrp="1"/>
          </p:cNvSpPr>
          <p:nvPr>
            <p:ph type="sldNum" sz="quarter" idx="12"/>
          </p:nvPr>
        </p:nvSpPr>
        <p:spPr bwMode="gray">
          <a:xfrm>
            <a:off x="8646160" y="6439085"/>
            <a:ext cx="436880" cy="365125"/>
          </a:xfrm>
          <a:prstGeom prst="rect">
            <a:avLst/>
          </a:prstGeom>
        </p:spPr>
        <p:txBody>
          <a:bodyPr/>
          <a:lstStyle/>
          <a:p>
            <a:fld id="{980A5BB8-7D92-42BD-8F12-9D996715FAE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bwMode="gray">
          <a:xfrm>
            <a:off x="8646160" y="6439085"/>
            <a:ext cx="436880" cy="365125"/>
          </a:xfrm>
          <a:prstGeom prst="rect">
            <a:avLst/>
          </a:prstGeom>
        </p:spPr>
        <p:txBody>
          <a:bodyPr/>
          <a:lstStyle/>
          <a:p>
            <a:fld id="{980A5BB8-7D92-42BD-8F12-9D996715FAE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bwMode="gray">
          <a:xfrm>
            <a:off x="8646160" y="6439085"/>
            <a:ext cx="436880" cy="365125"/>
          </a:xfrm>
          <a:prstGeom prst="rect">
            <a:avLst/>
          </a:prstGeom>
        </p:spPr>
        <p:txBody>
          <a:bodyPr/>
          <a:lstStyle/>
          <a:p>
            <a:fld id="{980A5BB8-7D92-42BD-8F12-9D996715FAE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lnSpc>
                <a:spcPts val="2000"/>
              </a:lnSpc>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lnSpc>
                <a:spcPts val="3140"/>
              </a:lnSpc>
              <a:defRPr sz="32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normAutofit/>
          </a:bodyPr>
          <a:lstStyle>
            <a:lvl1pPr marL="0" indent="0">
              <a:buNone/>
              <a:defRPr sz="12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Slide Number Placeholder 6"/>
          <p:cNvSpPr>
            <a:spLocks noGrp="1"/>
          </p:cNvSpPr>
          <p:nvPr>
            <p:ph type="sldNum" sz="quarter" idx="12"/>
          </p:nvPr>
        </p:nvSpPr>
        <p:spPr bwMode="gray">
          <a:xfrm>
            <a:off x="8646160" y="6439085"/>
            <a:ext cx="436880" cy="365125"/>
          </a:xfrm>
          <a:prstGeom prst="rect">
            <a:avLst/>
          </a:prstGeom>
        </p:spPr>
        <p:txBody>
          <a:bodyPr/>
          <a:lstStyle/>
          <a:p>
            <a:fld id="{980A5BB8-7D92-42BD-8F12-9D996715FAE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2400" b="0"/>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12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Slide Number Placeholder 6"/>
          <p:cNvSpPr>
            <a:spLocks noGrp="1"/>
          </p:cNvSpPr>
          <p:nvPr>
            <p:ph type="sldNum" sz="quarter" idx="12"/>
          </p:nvPr>
        </p:nvSpPr>
        <p:spPr bwMode="gray">
          <a:xfrm>
            <a:off x="8646160" y="6439085"/>
            <a:ext cx="436880" cy="365125"/>
          </a:xfrm>
          <a:prstGeom prst="rect">
            <a:avLst/>
          </a:prstGeom>
        </p:spPr>
        <p:txBody>
          <a:bodyPr/>
          <a:lstStyle/>
          <a:p>
            <a:fld id="{980A5BB8-7D92-42BD-8F12-9D996715FAE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p:cNvPicPr>
            <a:picLocks noChangeAspect="1"/>
          </p:cNvPicPr>
          <p:nvPr/>
        </p:nvPicPr>
        <p:blipFill>
          <a:blip r:embed="rId13">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2" name="Slide Number Placeholder 5"/>
          <p:cNvSpPr txBox="1">
            <a:spLocks/>
          </p:cNvSpPr>
          <p:nvPr/>
        </p:nvSpPr>
        <p:spPr bwMode="gray">
          <a:xfrm>
            <a:off x="8646160" y="6507505"/>
            <a:ext cx="436880" cy="365125"/>
          </a:xfrm>
          <a:prstGeom prst="rect">
            <a:avLst/>
          </a:prstGeom>
        </p:spPr>
        <p:txBody>
          <a:bodyPr vert="horz" lIns="91440" tIns="45720" rIns="91440" bIns="45720" rtlCol="0" anchor="ctr"/>
          <a:lstStyle>
            <a:defPPr>
              <a:defRPr lang="en-US"/>
            </a:defPPr>
            <a:lvl1pPr marL="0" algn="r" defTabSz="457200" rtl="0" eaLnBrk="1" latinLnBrk="0" hangingPunct="1">
              <a:defRPr sz="800" kern="1200" baseline="0">
                <a:solidFill>
                  <a:schemeClr val="accent5"/>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80A5BB8-7D92-42BD-8F12-9D996715FAE1}" type="slidenum">
              <a:rPr lang="en-US" sz="1200" smtClean="0"/>
              <a:pPr/>
              <a:t>‹#›</a:t>
            </a:fld>
            <a:endParaRPr lang="en-US" sz="1200" dirty="0"/>
          </a:p>
        </p:txBody>
      </p:sp>
      <p:sp>
        <p:nvSpPr>
          <p:cNvPr id="13" name="TextBox 12"/>
          <p:cNvSpPr txBox="1"/>
          <p:nvPr/>
        </p:nvSpPr>
        <p:spPr>
          <a:xfrm>
            <a:off x="4435685" y="6568016"/>
            <a:ext cx="4079665" cy="304800"/>
          </a:xfrm>
          <a:prstGeom prst="rect">
            <a:avLst/>
          </a:prstGeom>
        </p:spPr>
        <p:txBody>
          <a:bodyPr vert="horz" wrap="none" lIns="91440" tIns="45720" rIns="91440" bIns="45720" rtlCol="0">
            <a:normAutofit/>
          </a:bodyPr>
          <a:lstStyle/>
          <a:p>
            <a:pPr marL="225425" marR="0" lvl="0" indent="-225425" algn="r" defTabSz="457200" rtl="0" eaLnBrk="1" fontAlgn="auto" latinLnBrk="0" hangingPunct="1">
              <a:lnSpc>
                <a:spcPct val="90000"/>
              </a:lnSpc>
              <a:spcBef>
                <a:spcPts val="900"/>
              </a:spcBef>
              <a:spcAft>
                <a:spcPts val="0"/>
              </a:spcAft>
              <a:buClr>
                <a:schemeClr val="tx2"/>
              </a:buClr>
              <a:buSzTx/>
              <a:buFontTx/>
              <a:buNone/>
              <a:tabLst/>
              <a:defRPr/>
            </a:pPr>
            <a:r>
              <a:rPr kumimoji="0" lang="en-GB" sz="800" b="0" i="0" u="none" strike="noStrike" kern="1200" cap="none" spc="0" normalizeH="0" baseline="0" noProof="0" dirty="0" smtClean="0">
                <a:ln>
                  <a:noFill/>
                </a:ln>
                <a:solidFill>
                  <a:schemeClr val="bg1"/>
                </a:solidFill>
                <a:effectLst/>
                <a:uLnTx/>
                <a:uFillTx/>
                <a:latin typeface="+mn-lt"/>
                <a:ea typeface="+mn-ea"/>
                <a:cs typeface="+mn-cs"/>
              </a:rPr>
              <a:t>©2014 MSCI Inc. All rights reserved.       </a:t>
            </a:r>
            <a:r>
              <a:rPr kumimoji="0" lang="en-US" sz="1200" b="0" i="0" u="none" strike="noStrike" kern="1200" cap="none" spc="0" normalizeH="0" baseline="0" noProof="0" dirty="0" err="1" smtClean="0">
                <a:ln>
                  <a:noFill/>
                </a:ln>
                <a:solidFill>
                  <a:schemeClr val="accent5"/>
                </a:solidFill>
                <a:effectLst/>
                <a:uLnTx/>
                <a:uFillTx/>
                <a:latin typeface="+mn-lt"/>
                <a:ea typeface="+mn-ea"/>
                <a:cs typeface="+mn-cs"/>
              </a:rPr>
              <a:t>msci.com</a:t>
            </a:r>
            <a:endParaRPr kumimoji="0" lang="en-US" sz="1200" b="0" i="0" u="none" strike="noStrike" kern="1200" cap="none" spc="0" normalizeH="0" baseline="0" noProof="0" dirty="0" smtClean="0">
              <a:ln>
                <a:noFill/>
              </a:ln>
              <a:solidFill>
                <a:schemeClr val="accent5"/>
              </a:solidFill>
              <a:effectLst/>
              <a:uLnTx/>
              <a:uFillTx/>
              <a:latin typeface="+mn-lt"/>
              <a:ea typeface="+mn-ea"/>
              <a:cs typeface="+mn-cs"/>
            </a:endParaRPr>
          </a:p>
          <a:p>
            <a:pPr marL="225425" marR="0" indent="-225425" algn="r" defTabSz="457200" rtl="0" eaLnBrk="1" fontAlgn="auto" latinLnBrk="0" hangingPunct="1">
              <a:lnSpc>
                <a:spcPct val="90000"/>
              </a:lnSpc>
              <a:spcBef>
                <a:spcPts val="900"/>
              </a:spcBef>
              <a:spcAft>
                <a:spcPts val="0"/>
              </a:spcAft>
              <a:buClr>
                <a:schemeClr val="tx2"/>
              </a:buClr>
              <a:buSzTx/>
              <a:buFontTx/>
              <a:buNone/>
              <a:tabLst/>
            </a:pPr>
            <a:endParaRPr kumimoji="0" lang="en-US" sz="1000" b="0"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2" name="Title Placeholder 1"/>
          <p:cNvSpPr>
            <a:spLocks noGrp="1"/>
          </p:cNvSpPr>
          <p:nvPr>
            <p:ph type="title"/>
          </p:nvPr>
        </p:nvSpPr>
        <p:spPr>
          <a:xfrm>
            <a:off x="122910" y="224125"/>
            <a:ext cx="8890498" cy="911498"/>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22910" y="1326355"/>
            <a:ext cx="8890498" cy="481841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defTabSz="457200" rtl="0" eaLnBrk="1" latinLnBrk="0" hangingPunct="1">
        <a:lnSpc>
          <a:spcPts val="3000"/>
        </a:lnSpc>
        <a:spcBef>
          <a:spcPct val="0"/>
        </a:spcBef>
        <a:buNone/>
        <a:defRPr sz="2800" kern="1200" spc="-50">
          <a:solidFill>
            <a:schemeClr val="accent1"/>
          </a:solidFill>
          <a:latin typeface="+mj-lt"/>
          <a:ea typeface="+mj-ea"/>
          <a:cs typeface="+mj-cs"/>
        </a:defRPr>
      </a:lvl1pPr>
    </p:titleStyle>
    <p:bodyStyle>
      <a:lvl1pPr marL="225425" indent="-225425" algn="l" defTabSz="457200" rtl="0" eaLnBrk="1" latinLnBrk="0" hangingPunct="1">
        <a:lnSpc>
          <a:spcPct val="90000"/>
        </a:lnSpc>
        <a:spcBef>
          <a:spcPts val="900"/>
        </a:spcBef>
        <a:buClr>
          <a:schemeClr val="tx2"/>
        </a:buClr>
        <a:buFont typeface="Wingdings" charset="2"/>
        <a:buChar char="§"/>
        <a:defRPr sz="2200" kern="1200">
          <a:solidFill>
            <a:schemeClr val="tx2"/>
          </a:solidFill>
          <a:latin typeface="+mn-lt"/>
          <a:ea typeface="+mn-ea"/>
          <a:cs typeface="+mn-cs"/>
        </a:defRPr>
      </a:lvl1pPr>
      <a:lvl2pPr marL="460375" indent="-234950" algn="l" defTabSz="457200" rtl="0" eaLnBrk="1" latinLnBrk="0" hangingPunct="1">
        <a:spcBef>
          <a:spcPts val="900"/>
        </a:spcBef>
        <a:buClr>
          <a:schemeClr val="tx2"/>
        </a:buClr>
        <a:buFont typeface="Wingdings" charset="2"/>
        <a:buChar char="§"/>
        <a:defRPr sz="1800" kern="1200">
          <a:solidFill>
            <a:schemeClr val="tx1"/>
          </a:solidFill>
          <a:latin typeface="+mn-lt"/>
          <a:ea typeface="+mn-ea"/>
          <a:cs typeface="+mn-cs"/>
        </a:defRPr>
      </a:lvl2pPr>
      <a:lvl3pPr marL="685800" indent="-173038" algn="l" defTabSz="457200" rtl="0" eaLnBrk="1" latinLnBrk="0" hangingPunct="1">
        <a:spcBef>
          <a:spcPts val="900"/>
        </a:spcBef>
        <a:buClr>
          <a:schemeClr val="tx2"/>
        </a:buClr>
        <a:buFont typeface="Wingdings" charset="2"/>
        <a:buChar char="§"/>
        <a:defRPr sz="1400" kern="1200">
          <a:solidFill>
            <a:schemeClr val="tx1"/>
          </a:solidFill>
          <a:latin typeface="+mn-lt"/>
          <a:ea typeface="+mn-ea"/>
          <a:cs typeface="+mn-cs"/>
        </a:defRPr>
      </a:lvl3pPr>
      <a:lvl4pPr marL="860425" indent="-174625" algn="l" defTabSz="457200" rtl="0" eaLnBrk="1" latinLnBrk="0" hangingPunct="1">
        <a:spcBef>
          <a:spcPts val="900"/>
        </a:spcBef>
        <a:buClr>
          <a:schemeClr val="tx2"/>
        </a:buClr>
        <a:buFont typeface="Wingdings" charset="2"/>
        <a:buChar char="§"/>
        <a:defRPr sz="1400" kern="1200">
          <a:solidFill>
            <a:schemeClr val="tx1"/>
          </a:solidFill>
          <a:latin typeface="+mn-lt"/>
          <a:ea typeface="+mn-ea"/>
          <a:cs typeface="+mn-cs"/>
        </a:defRPr>
      </a:lvl4pPr>
      <a:lvl5pPr marL="1023938" indent="-163513" algn="l" defTabSz="457200" rtl="0" eaLnBrk="1" latinLnBrk="0" hangingPunct="1">
        <a:spcBef>
          <a:spcPts val="900"/>
        </a:spcBef>
        <a:buClr>
          <a:schemeClr val="tx2"/>
        </a:buClr>
        <a:buFont typeface="Wingdings" charset="2"/>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smtClean="0"/>
              <a:t>Systematic Equity Strategies as Sources of Risk</a:t>
            </a:r>
            <a:endParaRPr lang="en-US" dirty="0"/>
          </a:p>
        </p:txBody>
      </p:sp>
      <p:sp>
        <p:nvSpPr>
          <p:cNvPr id="7" name="Subtitle 6"/>
          <p:cNvSpPr>
            <a:spLocks noGrp="1"/>
          </p:cNvSpPr>
          <p:nvPr>
            <p:ph type="subTitle" idx="1"/>
          </p:nvPr>
        </p:nvSpPr>
        <p:spPr>
          <a:xfrm>
            <a:off x="1325915" y="3696568"/>
            <a:ext cx="6684610" cy="2250960"/>
          </a:xfrm>
        </p:spPr>
        <p:txBody>
          <a:bodyPr>
            <a:normAutofit/>
          </a:bodyPr>
          <a:lstStyle/>
          <a:p>
            <a:endParaRPr lang="en-US" dirty="0" smtClean="0"/>
          </a:p>
          <a:p>
            <a:r>
              <a:rPr lang="en-US" dirty="0" smtClean="0"/>
              <a:t>Stanislav Radchenko</a:t>
            </a:r>
          </a:p>
          <a:p>
            <a:endParaRPr lang="hu-HU" dirty="0" smtClean="0"/>
          </a:p>
          <a:p>
            <a:r>
              <a:rPr lang="en-US" dirty="0" smtClean="0"/>
              <a:t>April</a:t>
            </a:r>
            <a:r>
              <a:rPr lang="hu-HU" dirty="0" smtClean="0"/>
              <a:t> 201</a:t>
            </a:r>
            <a:r>
              <a:rPr lang="en-US" dirty="0" smtClean="0"/>
              <a:t>4</a:t>
            </a:r>
            <a:endParaRPr lang="hu-HU"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smtClean="0"/>
              <a:t>Risk Implication of Systematic Equity Strategies – Selected Examples</a:t>
            </a:r>
            <a:endParaRPr lang="en-US" dirty="0"/>
          </a:p>
        </p:txBody>
      </p:sp>
      <p:sp>
        <p:nvSpPr>
          <p:cNvPr id="6" name="Subtitle 5"/>
          <p:cNvSpPr>
            <a:spLocks noGrp="1"/>
          </p:cNvSpPr>
          <p:nvPr>
            <p:ph type="subTitle" idx="1"/>
          </p:nvPr>
        </p:nvSpPr>
        <p:spPr/>
        <p:txBody>
          <a:bodyPr/>
          <a:lstStyle/>
          <a:p>
            <a:endParaRPr lang="hu-HU"/>
          </a:p>
        </p:txBody>
      </p:sp>
    </p:spTree>
    <p:extLst>
      <p:ext uri="{BB962C8B-B14F-4D97-AF65-F5344CB8AC3E}">
        <p14:creationId xmlns:p14="http://schemas.microsoft.com/office/powerpoint/2010/main" xmlns="" val="14358158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Market &amp; Profitability in US </a:t>
            </a:r>
            <a:endParaRPr lang="en-US" dirty="0"/>
          </a:p>
        </p:txBody>
      </p:sp>
      <p:sp>
        <p:nvSpPr>
          <p:cNvPr id="7" name="Content Placeholder 6"/>
          <p:cNvSpPr>
            <a:spLocks noGrp="1"/>
          </p:cNvSpPr>
          <p:nvPr>
            <p:ph idx="1"/>
          </p:nvPr>
        </p:nvSpPr>
        <p:spPr>
          <a:xfrm>
            <a:off x="122910" y="5636905"/>
            <a:ext cx="8890498" cy="507864"/>
          </a:xfrm>
        </p:spPr>
        <p:txBody>
          <a:bodyPr/>
          <a:lstStyle/>
          <a:p>
            <a:r>
              <a:rPr lang="en-US" dirty="0" smtClean="0"/>
              <a:t>Profitability is negative correlation with the market</a:t>
            </a:r>
            <a:endParaRPr lang="en-US" dirty="0" smtClean="0"/>
          </a:p>
        </p:txBody>
      </p:sp>
      <p:sp>
        <p:nvSpPr>
          <p:cNvPr id="13" name="TextBox 12"/>
          <p:cNvSpPr txBox="1"/>
          <p:nvPr/>
        </p:nvSpPr>
        <p:spPr>
          <a:xfrm>
            <a:off x="4432686" y="5357983"/>
            <a:ext cx="914400" cy="914400"/>
          </a:xfrm>
          <a:prstGeom prst="rect">
            <a:avLst/>
          </a:prstGeom>
        </p:spPr>
        <p:txBody>
          <a:bodyPr vert="horz" wrap="none" lIns="91440" tIns="45720" rIns="91440" bIns="45720" rtlCol="0">
            <a:normAutofit/>
          </a:bodyPr>
          <a:lstStyle/>
          <a:p>
            <a:pPr marL="225425" marR="0" indent="-225425" algn="l" defTabSz="457200" rtl="0" eaLnBrk="1" fontAlgn="auto" latinLnBrk="0" hangingPunct="1">
              <a:lnSpc>
                <a:spcPct val="90000"/>
              </a:lnSpc>
              <a:spcBef>
                <a:spcPts val="900"/>
              </a:spcBef>
              <a:spcAft>
                <a:spcPts val="0"/>
              </a:spcAft>
              <a:buClr>
                <a:schemeClr val="tx2"/>
              </a:buClr>
              <a:buSzTx/>
              <a:tabLst/>
            </a:pPr>
            <a:endParaRPr kumimoji="0" lang="en-US" sz="2200" b="0" i="0" u="none" strike="noStrike" kern="1200" cap="none" spc="0" normalizeH="0" baseline="0" noProof="0" dirty="0" smtClean="0">
              <a:ln>
                <a:noFill/>
              </a:ln>
              <a:solidFill>
                <a:schemeClr val="tx2"/>
              </a:solidFill>
              <a:effectLst/>
              <a:uLnTx/>
              <a:uFillTx/>
              <a:latin typeface="+mn-lt"/>
              <a:ea typeface="+mn-ea"/>
              <a:cs typeface="+mn-cs"/>
            </a:endParaRPr>
          </a:p>
        </p:txBody>
      </p:sp>
      <p:pic>
        <p:nvPicPr>
          <p:cNvPr id="1026" name="Picture 2"/>
          <p:cNvPicPr>
            <a:picLocks noChangeAspect="1" noChangeArrowheads="1"/>
          </p:cNvPicPr>
          <p:nvPr/>
        </p:nvPicPr>
        <p:blipFill>
          <a:blip r:embed="rId2"/>
          <a:srcRect/>
          <a:stretch>
            <a:fillRect/>
          </a:stretch>
        </p:blipFill>
        <p:spPr bwMode="auto">
          <a:xfrm>
            <a:off x="723756" y="1120136"/>
            <a:ext cx="7136193" cy="451676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Prospect Factor Performance (by Selected Countries)</a:t>
            </a:r>
            <a:endParaRPr lang="en-US" dirty="0"/>
          </a:p>
        </p:txBody>
      </p:sp>
      <p:sp>
        <p:nvSpPr>
          <p:cNvPr id="7" name="Content Placeholder 6"/>
          <p:cNvSpPr>
            <a:spLocks noGrp="1"/>
          </p:cNvSpPr>
          <p:nvPr>
            <p:ph idx="1"/>
          </p:nvPr>
        </p:nvSpPr>
        <p:spPr>
          <a:xfrm>
            <a:off x="122910" y="5581291"/>
            <a:ext cx="8890498" cy="563478"/>
          </a:xfrm>
        </p:spPr>
        <p:txBody>
          <a:bodyPr/>
          <a:lstStyle/>
          <a:p>
            <a:r>
              <a:rPr lang="en-US" b="1" dirty="0" smtClean="0"/>
              <a:t>Long</a:t>
            </a:r>
            <a:r>
              <a:rPr lang="en-US" dirty="0" smtClean="0"/>
              <a:t> firms with high prospect scores,</a:t>
            </a:r>
            <a:r>
              <a:rPr lang="en-US" b="1" dirty="0" smtClean="0"/>
              <a:t> short </a:t>
            </a:r>
            <a:r>
              <a:rPr lang="en-US" dirty="0" smtClean="0"/>
              <a:t>firms with low prospect scores</a:t>
            </a:r>
          </a:p>
          <a:p>
            <a:endParaRPr lang="hu-HU" dirty="0"/>
          </a:p>
        </p:txBody>
      </p:sp>
      <p:sp>
        <p:nvSpPr>
          <p:cNvPr id="13" name="TextBox 12"/>
          <p:cNvSpPr txBox="1"/>
          <p:nvPr/>
        </p:nvSpPr>
        <p:spPr>
          <a:xfrm>
            <a:off x="4432686" y="5357983"/>
            <a:ext cx="914400" cy="914400"/>
          </a:xfrm>
          <a:prstGeom prst="rect">
            <a:avLst/>
          </a:prstGeom>
        </p:spPr>
        <p:txBody>
          <a:bodyPr vert="horz" wrap="none" lIns="91440" tIns="45720" rIns="91440" bIns="45720" rtlCol="0">
            <a:normAutofit/>
          </a:bodyPr>
          <a:lstStyle/>
          <a:p>
            <a:pPr marL="225425" marR="0" indent="-225425" algn="l" defTabSz="457200" rtl="0" eaLnBrk="1" fontAlgn="auto" latinLnBrk="0" hangingPunct="1">
              <a:lnSpc>
                <a:spcPct val="90000"/>
              </a:lnSpc>
              <a:spcBef>
                <a:spcPts val="900"/>
              </a:spcBef>
              <a:spcAft>
                <a:spcPts val="0"/>
              </a:spcAft>
              <a:buClr>
                <a:schemeClr val="tx2"/>
              </a:buClr>
              <a:buSzTx/>
              <a:tabLst/>
            </a:pPr>
            <a:endParaRPr kumimoji="0" lang="en-US" sz="2200" b="0" i="0" u="none" strike="noStrike" kern="1200" cap="none" spc="0" normalizeH="0" baseline="0" noProof="0" dirty="0" smtClean="0">
              <a:ln>
                <a:noFill/>
              </a:ln>
              <a:solidFill>
                <a:schemeClr val="tx2"/>
              </a:solidFill>
              <a:effectLst/>
              <a:uLnTx/>
              <a:uFillTx/>
              <a:latin typeface="+mn-lt"/>
              <a:ea typeface="+mn-ea"/>
              <a:cs typeface="+mn-cs"/>
            </a:endParaRPr>
          </a:p>
        </p:txBody>
      </p:sp>
      <p:pic>
        <p:nvPicPr>
          <p:cNvPr id="1027" name="Picture 3"/>
          <p:cNvPicPr>
            <a:picLocks noChangeAspect="1" noChangeArrowheads="1"/>
          </p:cNvPicPr>
          <p:nvPr/>
        </p:nvPicPr>
        <p:blipFill>
          <a:blip r:embed="rId2"/>
          <a:srcRect/>
          <a:stretch>
            <a:fillRect/>
          </a:stretch>
        </p:blipFill>
        <p:spPr bwMode="auto">
          <a:xfrm>
            <a:off x="721455" y="1201138"/>
            <a:ext cx="7113784" cy="4012191"/>
          </a:xfrm>
          <a:prstGeom prst="rect">
            <a:avLst/>
          </a:prstGeom>
          <a:noFill/>
          <a:ln w="9525">
            <a:noFill/>
            <a:miter lim="800000"/>
            <a:headEnd/>
            <a:tailEnd/>
          </a:ln>
        </p:spPr>
      </p:pic>
    </p:spTree>
    <p:extLst>
      <p:ext uri="{BB962C8B-B14F-4D97-AF65-F5344CB8AC3E}">
        <p14:creationId xmlns:p14="http://schemas.microsoft.com/office/powerpoint/2010/main" xmlns="" val="15754680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Prospect Factor Risk (by Selected Countries)</a:t>
            </a:r>
            <a:endParaRPr lang="en-US" dirty="0"/>
          </a:p>
        </p:txBody>
      </p:sp>
      <p:sp>
        <p:nvSpPr>
          <p:cNvPr id="7" name="Content Placeholder 6"/>
          <p:cNvSpPr>
            <a:spLocks noGrp="1"/>
          </p:cNvSpPr>
          <p:nvPr>
            <p:ph idx="1"/>
          </p:nvPr>
        </p:nvSpPr>
        <p:spPr>
          <a:xfrm>
            <a:off x="122910" y="5762445"/>
            <a:ext cx="8890498" cy="382324"/>
          </a:xfrm>
        </p:spPr>
        <p:txBody>
          <a:bodyPr>
            <a:normAutofit lnSpcReduction="10000"/>
          </a:bodyPr>
          <a:lstStyle/>
          <a:p>
            <a:r>
              <a:rPr lang="en-US" dirty="0" smtClean="0"/>
              <a:t>Volatility spiked during the financial crisis period</a:t>
            </a:r>
          </a:p>
          <a:p>
            <a:endParaRPr lang="hu-HU" dirty="0"/>
          </a:p>
        </p:txBody>
      </p:sp>
      <p:sp>
        <p:nvSpPr>
          <p:cNvPr id="13" name="TextBox 12"/>
          <p:cNvSpPr txBox="1"/>
          <p:nvPr/>
        </p:nvSpPr>
        <p:spPr>
          <a:xfrm>
            <a:off x="4432686" y="5357983"/>
            <a:ext cx="914400" cy="914400"/>
          </a:xfrm>
          <a:prstGeom prst="rect">
            <a:avLst/>
          </a:prstGeom>
        </p:spPr>
        <p:txBody>
          <a:bodyPr vert="horz" wrap="none" lIns="91440" tIns="45720" rIns="91440" bIns="45720" rtlCol="0">
            <a:normAutofit/>
          </a:bodyPr>
          <a:lstStyle/>
          <a:p>
            <a:pPr marL="225425" marR="0" indent="-225425" algn="l" defTabSz="457200" rtl="0" eaLnBrk="1" fontAlgn="auto" latinLnBrk="0" hangingPunct="1">
              <a:lnSpc>
                <a:spcPct val="90000"/>
              </a:lnSpc>
              <a:spcBef>
                <a:spcPts val="900"/>
              </a:spcBef>
              <a:spcAft>
                <a:spcPts val="0"/>
              </a:spcAft>
              <a:buClr>
                <a:schemeClr val="tx2"/>
              </a:buClr>
              <a:buSzTx/>
              <a:tabLst/>
            </a:pPr>
            <a:endParaRPr kumimoji="0" lang="en-US" sz="2200" b="0" i="0" u="none" strike="noStrike" kern="1200" cap="none" spc="0" normalizeH="0" baseline="0" noProof="0" dirty="0" smtClean="0">
              <a:ln>
                <a:noFill/>
              </a:ln>
              <a:solidFill>
                <a:schemeClr val="tx2"/>
              </a:solidFill>
              <a:effectLst/>
              <a:uLnTx/>
              <a:uFillTx/>
              <a:latin typeface="+mn-lt"/>
              <a:ea typeface="+mn-ea"/>
              <a:cs typeface="+mn-cs"/>
            </a:endParaRPr>
          </a:p>
        </p:txBody>
      </p:sp>
      <p:pic>
        <p:nvPicPr>
          <p:cNvPr id="2051" name="Picture 3"/>
          <p:cNvPicPr>
            <a:picLocks noChangeAspect="1" noChangeArrowheads="1"/>
          </p:cNvPicPr>
          <p:nvPr/>
        </p:nvPicPr>
        <p:blipFill>
          <a:blip r:embed="rId2"/>
          <a:srcRect/>
          <a:stretch>
            <a:fillRect/>
          </a:stretch>
        </p:blipFill>
        <p:spPr bwMode="auto">
          <a:xfrm>
            <a:off x="662264" y="1086983"/>
            <a:ext cx="7540843" cy="4402094"/>
          </a:xfrm>
          <a:prstGeom prst="rect">
            <a:avLst/>
          </a:prstGeom>
          <a:noFill/>
          <a:ln w="9525">
            <a:noFill/>
            <a:miter lim="800000"/>
            <a:headEnd/>
            <a:tailEnd/>
          </a:ln>
        </p:spPr>
      </p:pic>
    </p:spTree>
    <p:extLst>
      <p:ext uri="{BB962C8B-B14F-4D97-AF65-F5344CB8AC3E}">
        <p14:creationId xmlns:p14="http://schemas.microsoft.com/office/powerpoint/2010/main" xmlns="" val="13198164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Short Term Reversal (by Selected Countries)</a:t>
            </a:r>
            <a:endParaRPr lang="en-US" dirty="0"/>
          </a:p>
        </p:txBody>
      </p:sp>
      <p:sp>
        <p:nvSpPr>
          <p:cNvPr id="10" name="Content Placeholder 9"/>
          <p:cNvSpPr>
            <a:spLocks noGrp="1"/>
          </p:cNvSpPr>
          <p:nvPr>
            <p:ph idx="1"/>
          </p:nvPr>
        </p:nvSpPr>
        <p:spPr>
          <a:xfrm>
            <a:off x="122910" y="5357983"/>
            <a:ext cx="8890498" cy="786786"/>
          </a:xfrm>
        </p:spPr>
        <p:txBody>
          <a:bodyPr/>
          <a:lstStyle/>
          <a:p>
            <a:r>
              <a:rPr lang="en-US" b="1" dirty="0" smtClean="0"/>
              <a:t>Long</a:t>
            </a:r>
            <a:r>
              <a:rPr lang="en-US" dirty="0" smtClean="0"/>
              <a:t> firms with poor recent performance, </a:t>
            </a:r>
            <a:r>
              <a:rPr lang="en-US" b="1" dirty="0" smtClean="0"/>
              <a:t>short</a:t>
            </a:r>
            <a:r>
              <a:rPr lang="en-US" dirty="0" smtClean="0"/>
              <a:t> firms with strong recent performance</a:t>
            </a:r>
          </a:p>
          <a:p>
            <a:endParaRPr lang="hu-HU" dirty="0"/>
          </a:p>
        </p:txBody>
      </p:sp>
      <p:sp>
        <p:nvSpPr>
          <p:cNvPr id="13" name="TextBox 12"/>
          <p:cNvSpPr txBox="1"/>
          <p:nvPr/>
        </p:nvSpPr>
        <p:spPr>
          <a:xfrm>
            <a:off x="4432686" y="5357983"/>
            <a:ext cx="914400" cy="914400"/>
          </a:xfrm>
          <a:prstGeom prst="rect">
            <a:avLst/>
          </a:prstGeom>
        </p:spPr>
        <p:txBody>
          <a:bodyPr vert="horz" wrap="none" lIns="91440" tIns="45720" rIns="91440" bIns="45720" rtlCol="0">
            <a:normAutofit/>
          </a:bodyPr>
          <a:lstStyle/>
          <a:p>
            <a:pPr marL="225425" marR="0" indent="-225425" algn="l" defTabSz="457200" rtl="0" eaLnBrk="1" fontAlgn="auto" latinLnBrk="0" hangingPunct="1">
              <a:lnSpc>
                <a:spcPct val="90000"/>
              </a:lnSpc>
              <a:spcBef>
                <a:spcPts val="900"/>
              </a:spcBef>
              <a:spcAft>
                <a:spcPts val="0"/>
              </a:spcAft>
              <a:buClr>
                <a:schemeClr val="tx2"/>
              </a:buClr>
              <a:buSzTx/>
              <a:tabLst/>
            </a:pPr>
            <a:endParaRPr kumimoji="0" lang="en-US" sz="2200" b="0" i="0" u="none" strike="noStrike" kern="1200" cap="none" spc="0" normalizeH="0" baseline="0" noProof="0" dirty="0" smtClean="0">
              <a:ln>
                <a:noFill/>
              </a:ln>
              <a:solidFill>
                <a:schemeClr val="tx2"/>
              </a:solidFill>
              <a:effectLst/>
              <a:uLnTx/>
              <a:uFillTx/>
              <a:latin typeface="+mn-lt"/>
              <a:ea typeface="+mn-ea"/>
              <a:cs typeface="+mn-cs"/>
            </a:endParaRPr>
          </a:p>
        </p:txBody>
      </p:sp>
      <p:pic>
        <p:nvPicPr>
          <p:cNvPr id="1030" name="Picture 6"/>
          <p:cNvPicPr>
            <a:picLocks noChangeAspect="1" noChangeArrowheads="1"/>
          </p:cNvPicPr>
          <p:nvPr/>
        </p:nvPicPr>
        <p:blipFill>
          <a:blip r:embed="rId2"/>
          <a:srcRect/>
          <a:stretch>
            <a:fillRect/>
          </a:stretch>
        </p:blipFill>
        <p:spPr bwMode="auto">
          <a:xfrm>
            <a:off x="813062" y="1135623"/>
            <a:ext cx="7239247" cy="4181002"/>
          </a:xfrm>
          <a:prstGeom prst="rect">
            <a:avLst/>
          </a:prstGeom>
          <a:noFill/>
          <a:ln w="9525">
            <a:noFill/>
            <a:miter lim="800000"/>
            <a:headEnd/>
            <a:tailEnd/>
          </a:ln>
        </p:spPr>
      </p:pic>
      <p:cxnSp>
        <p:nvCxnSpPr>
          <p:cNvPr id="14" name="Straight Arrow Connector 13"/>
          <p:cNvCxnSpPr/>
          <p:nvPr/>
        </p:nvCxnSpPr>
        <p:spPr>
          <a:xfrm>
            <a:off x="2862438" y="3198809"/>
            <a:ext cx="2601611" cy="1214652"/>
          </a:xfrm>
          <a:prstGeom prst="straightConnector1">
            <a:avLst/>
          </a:prstGeom>
          <a:ln w="12700">
            <a:prstDash val="sysDot"/>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flipV="1">
            <a:off x="5848697" y="4267775"/>
            <a:ext cx="1091821" cy="280917"/>
          </a:xfrm>
          <a:prstGeom prst="straightConnector1">
            <a:avLst/>
          </a:prstGeom>
          <a:ln w="12700">
            <a:prstDash val="sysDot"/>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p:nvPr/>
        </p:nvCxnSpPr>
        <p:spPr>
          <a:xfrm>
            <a:off x="7252120" y="4378386"/>
            <a:ext cx="493291" cy="199029"/>
          </a:xfrm>
          <a:prstGeom prst="straightConnector1">
            <a:avLst/>
          </a:prstGeom>
          <a:ln w="12700">
            <a:prstDash val="sysDot"/>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Small Cap vs. Total Market Value Factor</a:t>
            </a:r>
            <a:endParaRPr lang="en-US" dirty="0"/>
          </a:p>
        </p:txBody>
      </p:sp>
      <p:sp>
        <p:nvSpPr>
          <p:cNvPr id="8" name="Content Placeholder 7"/>
          <p:cNvSpPr>
            <a:spLocks noGrp="1"/>
          </p:cNvSpPr>
          <p:nvPr>
            <p:ph idx="1"/>
          </p:nvPr>
        </p:nvSpPr>
        <p:spPr>
          <a:xfrm>
            <a:off x="122910" y="5676181"/>
            <a:ext cx="8890498" cy="468588"/>
          </a:xfrm>
        </p:spPr>
        <p:txBody>
          <a:bodyPr/>
          <a:lstStyle/>
          <a:p>
            <a:r>
              <a:rPr lang="en-US" dirty="0" smtClean="0"/>
              <a:t>Value factor performance started to diverge during early 2007</a:t>
            </a:r>
          </a:p>
          <a:p>
            <a:endParaRPr lang="hu-HU" dirty="0"/>
          </a:p>
        </p:txBody>
      </p:sp>
      <p:sp>
        <p:nvSpPr>
          <p:cNvPr id="13" name="TextBox 12"/>
          <p:cNvSpPr txBox="1"/>
          <p:nvPr/>
        </p:nvSpPr>
        <p:spPr>
          <a:xfrm>
            <a:off x="4432686" y="5357983"/>
            <a:ext cx="914400" cy="914400"/>
          </a:xfrm>
          <a:prstGeom prst="rect">
            <a:avLst/>
          </a:prstGeom>
        </p:spPr>
        <p:txBody>
          <a:bodyPr vert="horz" wrap="none" lIns="91440" tIns="45720" rIns="91440" bIns="45720" rtlCol="0">
            <a:normAutofit/>
          </a:bodyPr>
          <a:lstStyle/>
          <a:p>
            <a:pPr marL="225425" marR="0" indent="-225425" algn="l" defTabSz="457200" rtl="0" eaLnBrk="1" fontAlgn="auto" latinLnBrk="0" hangingPunct="1">
              <a:lnSpc>
                <a:spcPct val="90000"/>
              </a:lnSpc>
              <a:spcBef>
                <a:spcPts val="900"/>
              </a:spcBef>
              <a:spcAft>
                <a:spcPts val="0"/>
              </a:spcAft>
              <a:buClr>
                <a:schemeClr val="tx2"/>
              </a:buClr>
              <a:buSzTx/>
              <a:tabLst/>
            </a:pPr>
            <a:endParaRPr kumimoji="0" lang="en-US" sz="2200" b="0" i="0" u="none" strike="noStrike" kern="1200" cap="none" spc="0" normalizeH="0" baseline="0" noProof="0" dirty="0" smtClean="0">
              <a:ln>
                <a:noFill/>
              </a:ln>
              <a:solidFill>
                <a:schemeClr val="tx2"/>
              </a:solidFill>
              <a:effectLst/>
              <a:uLnTx/>
              <a:uFillTx/>
              <a:latin typeface="+mn-lt"/>
              <a:ea typeface="+mn-ea"/>
              <a:cs typeface="+mn-cs"/>
            </a:endParaRPr>
          </a:p>
        </p:txBody>
      </p:sp>
      <p:pic>
        <p:nvPicPr>
          <p:cNvPr id="3075" name="Picture 3"/>
          <p:cNvPicPr>
            <a:picLocks noChangeAspect="1" noChangeArrowheads="1"/>
          </p:cNvPicPr>
          <p:nvPr/>
        </p:nvPicPr>
        <p:blipFill>
          <a:blip r:embed="rId2"/>
          <a:srcRect/>
          <a:stretch>
            <a:fillRect/>
          </a:stretch>
        </p:blipFill>
        <p:spPr bwMode="auto">
          <a:xfrm>
            <a:off x="628775" y="1135623"/>
            <a:ext cx="7374355" cy="4304904"/>
          </a:xfrm>
          <a:prstGeom prst="rect">
            <a:avLst/>
          </a:prstGeom>
          <a:noFill/>
          <a:ln w="9525">
            <a:noFill/>
            <a:miter lim="800000"/>
            <a:headEnd/>
            <a:tailEnd/>
          </a:ln>
        </p:spPr>
      </p:pic>
    </p:spTree>
    <p:extLst>
      <p:ext uri="{BB962C8B-B14F-4D97-AF65-F5344CB8AC3E}">
        <p14:creationId xmlns:p14="http://schemas.microsoft.com/office/powerpoint/2010/main" xmlns="" val="33857621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Tail Risk Factors: Slow Composite</a:t>
            </a:r>
            <a:endParaRPr lang="en-US" dirty="0"/>
          </a:p>
        </p:txBody>
      </p:sp>
      <p:sp>
        <p:nvSpPr>
          <p:cNvPr id="7" name="Content Placeholder 6"/>
          <p:cNvSpPr>
            <a:spLocks noGrp="1"/>
          </p:cNvSpPr>
          <p:nvPr>
            <p:ph idx="1"/>
          </p:nvPr>
        </p:nvSpPr>
        <p:spPr/>
        <p:txBody>
          <a:bodyPr>
            <a:normAutofit fontScale="77500" lnSpcReduction="20000"/>
          </a:bodyPr>
          <a:lstStyle/>
          <a:p>
            <a:r>
              <a:rPr lang="en-US" dirty="0" smtClean="0"/>
              <a:t>“Slow” factors in the composite use estimation window of 126 – 252 days excluding most recent 2 months</a:t>
            </a:r>
          </a:p>
          <a:p>
            <a:endParaRPr lang="en-US" dirty="0" smtClean="0"/>
          </a:p>
          <a:p>
            <a:r>
              <a:rPr lang="en-US" dirty="0" smtClean="0"/>
              <a:t>Going long stock with high tail risk estimates</a:t>
            </a:r>
          </a:p>
          <a:p>
            <a:endParaRPr lang="en-US" dirty="0" smtClean="0"/>
          </a:p>
          <a:p>
            <a:pPr marL="457200" indent="-457200">
              <a:buFont typeface="+mj-lt"/>
              <a:buAutoNum type="arabicPeriod"/>
            </a:pPr>
            <a:r>
              <a:rPr lang="en-US" b="1" dirty="0" smtClean="0"/>
              <a:t>Lower partial moment:  </a:t>
            </a:r>
            <a:r>
              <a:rPr lang="en-US" dirty="0" smtClean="0"/>
              <a:t>stock returns volatility conditional on stock return to be below a certain threshold </a:t>
            </a:r>
          </a:p>
          <a:p>
            <a:pPr lvl="1"/>
            <a:r>
              <a:rPr lang="en-US" dirty="0" smtClean="0"/>
              <a:t>Total stock returns and specific returns</a:t>
            </a:r>
          </a:p>
          <a:p>
            <a:endParaRPr lang="en-US" dirty="0" smtClean="0"/>
          </a:p>
          <a:p>
            <a:pPr marL="457200" indent="-457200">
              <a:buFont typeface="+mj-lt"/>
              <a:buAutoNum type="arabicPeriod" startAt="2"/>
            </a:pPr>
            <a:r>
              <a:rPr lang="en-US" b="1" dirty="0" smtClean="0"/>
              <a:t>Hybrid tail covariance risk: </a:t>
            </a:r>
            <a:r>
              <a:rPr lang="en-US" dirty="0" smtClean="0"/>
              <a:t>covariance of stock returns with the market conditional on stock return to be below a certain threshold </a:t>
            </a:r>
          </a:p>
          <a:p>
            <a:pPr lvl="1"/>
            <a:r>
              <a:rPr lang="en-US" dirty="0" smtClean="0"/>
              <a:t>Total returns and specific returns</a:t>
            </a:r>
          </a:p>
          <a:p>
            <a:endParaRPr lang="en-US" dirty="0" smtClean="0"/>
          </a:p>
          <a:p>
            <a:pPr marL="457200" indent="-457200">
              <a:buFont typeface="+mj-lt"/>
              <a:buAutoNum type="arabicPeriod" startAt="3"/>
            </a:pPr>
            <a:r>
              <a:rPr lang="en-US" b="1" dirty="0" smtClean="0"/>
              <a:t>Downside Beta: </a:t>
            </a:r>
            <a:r>
              <a:rPr lang="en-US" dirty="0" smtClean="0"/>
              <a:t>covariance of stock returns with the market conditional on market return to be below a certain threshold</a:t>
            </a:r>
          </a:p>
          <a:p>
            <a:endParaRPr lang="en-US" dirty="0" smtClean="0"/>
          </a:p>
          <a:p>
            <a:pPr marL="457200" indent="-457200">
              <a:buFont typeface="+mj-lt"/>
              <a:buAutoNum type="arabicPeriod" startAt="4"/>
            </a:pPr>
            <a:r>
              <a:rPr lang="en-US" b="1" dirty="0" err="1" smtClean="0"/>
              <a:t>Coskewness</a:t>
            </a:r>
            <a:endParaRPr lang="en-US" b="1" dirty="0" smtClean="0"/>
          </a:p>
          <a:p>
            <a:endParaRPr lang="hu-HU" dirty="0"/>
          </a:p>
        </p:txBody>
      </p:sp>
    </p:spTree>
    <p:extLst>
      <p:ext uri="{BB962C8B-B14F-4D97-AF65-F5344CB8AC3E}">
        <p14:creationId xmlns:p14="http://schemas.microsoft.com/office/powerpoint/2010/main" xmlns="" val="3011740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Tail Risk Factors: Slow Composite Results (PRELIMINARY)</a:t>
            </a:r>
            <a:endParaRPr lang="en-US" dirty="0"/>
          </a:p>
        </p:txBody>
      </p:sp>
      <p:grpSp>
        <p:nvGrpSpPr>
          <p:cNvPr id="11" name="Group 10"/>
          <p:cNvGrpSpPr/>
          <p:nvPr/>
        </p:nvGrpSpPr>
        <p:grpSpPr>
          <a:xfrm>
            <a:off x="312897" y="1254851"/>
            <a:ext cx="4267200" cy="3589505"/>
            <a:chOff x="585281" y="1731523"/>
            <a:chExt cx="4267200" cy="3589505"/>
          </a:xfrm>
        </p:grpSpPr>
        <p:pic>
          <p:nvPicPr>
            <p:cNvPr id="6" name="Picture 5"/>
            <p:cNvPicPr>
              <a:picLocks noChangeAspect="1" noChangeArrowheads="1"/>
            </p:cNvPicPr>
            <p:nvPr/>
          </p:nvPicPr>
          <p:blipFill rotWithShape="1">
            <a:blip r:embed="rId2">
              <a:extLst>
                <a:ext uri="{28A0092B-C50C-407E-A947-70E740481C1C}">
                  <a14:useLocalDpi xmlns:a14="http://schemas.microsoft.com/office/drawing/2010/main" xmlns="" val="0"/>
                </a:ext>
              </a:extLst>
            </a:blip>
            <a:srcRect t="6109"/>
            <a:stretch/>
          </p:blipFill>
          <p:spPr bwMode="auto">
            <a:xfrm>
              <a:off x="585281" y="2081720"/>
              <a:ext cx="4267200" cy="3239308"/>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extBox 1"/>
            <p:cNvSpPr txBox="1"/>
            <p:nvPr/>
          </p:nvSpPr>
          <p:spPr>
            <a:xfrm>
              <a:off x="1081409" y="1731523"/>
              <a:ext cx="3461425" cy="243192"/>
            </a:xfrm>
            <a:prstGeom prst="rect">
              <a:avLst/>
            </a:prstGeom>
          </p:spPr>
          <p:txBody>
            <a:bodyPr vert="horz" wrap="square" lIns="91440" tIns="45720" rIns="91440" bIns="45720" rtlCol="0">
              <a:noAutofit/>
            </a:bodyPr>
            <a:lstStyle/>
            <a:p>
              <a:pPr marR="0" algn="l" defTabSz="457200" rtl="0" eaLnBrk="1" fontAlgn="auto" latinLnBrk="0" hangingPunct="1">
                <a:lnSpc>
                  <a:spcPct val="90000"/>
                </a:lnSpc>
                <a:spcBef>
                  <a:spcPts val="900"/>
                </a:spcBef>
                <a:spcAft>
                  <a:spcPts val="0"/>
                </a:spcAft>
                <a:buClr>
                  <a:schemeClr val="tx2"/>
                </a:buClr>
                <a:buSzTx/>
                <a:tabLst/>
              </a:pPr>
              <a:r>
                <a:rPr kumimoji="0" lang="en-US" b="0" i="0" u="none" strike="noStrike" kern="1200" cap="none" spc="0" normalizeH="0" baseline="0" noProof="0" dirty="0" smtClean="0">
                  <a:ln>
                    <a:noFill/>
                  </a:ln>
                  <a:solidFill>
                    <a:schemeClr val="tx2"/>
                  </a:solidFill>
                  <a:effectLst/>
                  <a:uLnTx/>
                  <a:uFillTx/>
                  <a:latin typeface="+mn-lt"/>
                  <a:ea typeface="+mn-ea"/>
                  <a:cs typeface="+mn-cs"/>
                </a:rPr>
                <a:t>Multivariate Performance</a:t>
              </a:r>
            </a:p>
          </p:txBody>
        </p:sp>
      </p:grpSp>
      <p:grpSp>
        <p:nvGrpSpPr>
          <p:cNvPr id="3" name="Group 2"/>
          <p:cNvGrpSpPr/>
          <p:nvPr/>
        </p:nvGrpSpPr>
        <p:grpSpPr>
          <a:xfrm>
            <a:off x="4667649" y="1240259"/>
            <a:ext cx="4289894" cy="3526277"/>
            <a:chOff x="4852481" y="1716931"/>
            <a:chExt cx="4289894" cy="3526277"/>
          </a:xfrm>
        </p:grpSpPr>
        <p:pic>
          <p:nvPicPr>
            <p:cNvPr id="8" name="Picture 7"/>
            <p:cNvPicPr>
              <a:picLocks noChangeAspect="1" noChangeArrowheads="1"/>
            </p:cNvPicPr>
            <p:nvPr/>
          </p:nvPicPr>
          <p:blipFill rotWithShape="1">
            <a:blip r:embed="rId3">
              <a:extLst>
                <a:ext uri="{28A0092B-C50C-407E-A947-70E740481C1C}">
                  <a14:useLocalDpi xmlns:a14="http://schemas.microsoft.com/office/drawing/2010/main" xmlns="" val="0"/>
                </a:ext>
              </a:extLst>
            </a:blip>
            <a:srcRect t="6247" b="4976"/>
            <a:stretch/>
          </p:blipFill>
          <p:spPr bwMode="auto">
            <a:xfrm>
              <a:off x="4852481" y="2071991"/>
              <a:ext cx="3986278" cy="3171217"/>
            </a:xfrm>
            <a:prstGeom prst="rect">
              <a:avLst/>
            </a:prstGeom>
            <a:noFill/>
            <a:extLst>
              <a:ext uri="{909E8E84-426E-40DD-AFC4-6F175D3DCCD1}">
                <a14:hiddenFill xmlns:a14="http://schemas.microsoft.com/office/drawing/2010/main" xmlns="">
                  <a:solidFill>
                    <a:srgbClr val="FFFFFF"/>
                  </a:solidFill>
                </a14:hiddenFill>
              </a:ext>
            </a:extLst>
          </p:spPr>
        </p:pic>
        <p:sp>
          <p:nvSpPr>
            <p:cNvPr id="10" name="TextBox 9"/>
            <p:cNvSpPr txBox="1"/>
            <p:nvPr/>
          </p:nvSpPr>
          <p:spPr>
            <a:xfrm>
              <a:off x="5291843" y="1716931"/>
              <a:ext cx="3850532" cy="243192"/>
            </a:xfrm>
            <a:prstGeom prst="rect">
              <a:avLst/>
            </a:prstGeom>
          </p:spPr>
          <p:txBody>
            <a:bodyPr vert="horz" wrap="square" lIns="91440" tIns="45720" rIns="91440" bIns="45720" rtlCol="0">
              <a:noAutofit/>
            </a:bodyPr>
            <a:lstStyle/>
            <a:p>
              <a:pPr marR="0" algn="l" defTabSz="457200" rtl="0" eaLnBrk="1" fontAlgn="auto" latinLnBrk="0" hangingPunct="1">
                <a:lnSpc>
                  <a:spcPct val="90000"/>
                </a:lnSpc>
                <a:spcBef>
                  <a:spcPts val="900"/>
                </a:spcBef>
                <a:spcAft>
                  <a:spcPts val="0"/>
                </a:spcAft>
                <a:buClr>
                  <a:schemeClr val="tx2"/>
                </a:buClr>
                <a:buSzTx/>
                <a:tabLst/>
              </a:pPr>
              <a:r>
                <a:rPr kumimoji="0" lang="en-US" b="0" i="0" u="none" strike="noStrike" kern="1200" cap="none" spc="0" normalizeH="0" baseline="0" noProof="0" dirty="0" err="1" smtClean="0">
                  <a:ln>
                    <a:noFill/>
                  </a:ln>
                  <a:solidFill>
                    <a:schemeClr val="tx2"/>
                  </a:solidFill>
                  <a:effectLst/>
                  <a:uLnTx/>
                  <a:uFillTx/>
                  <a:latin typeface="+mn-lt"/>
                  <a:ea typeface="+mn-ea"/>
                  <a:cs typeface="+mn-cs"/>
                </a:rPr>
                <a:t>Univariate</a:t>
              </a:r>
              <a:r>
                <a:rPr kumimoji="0" lang="en-US" b="0" i="0" u="none" strike="noStrike" kern="1200" cap="none" spc="0" normalizeH="0" baseline="0" noProof="0" dirty="0" smtClean="0">
                  <a:ln>
                    <a:noFill/>
                  </a:ln>
                  <a:solidFill>
                    <a:schemeClr val="tx2"/>
                  </a:solidFill>
                  <a:effectLst/>
                  <a:uLnTx/>
                  <a:uFillTx/>
                  <a:latin typeface="+mn-lt"/>
                  <a:ea typeface="+mn-ea"/>
                  <a:cs typeface="+mn-cs"/>
                </a:rPr>
                <a:t> </a:t>
              </a:r>
              <a:r>
                <a:rPr kumimoji="0" lang="en-US" b="0" i="0" u="none" strike="noStrike" kern="1200" cap="none" spc="0" normalizeH="0" baseline="0" noProof="0" dirty="0" err="1" smtClean="0">
                  <a:ln>
                    <a:noFill/>
                  </a:ln>
                  <a:solidFill>
                    <a:schemeClr val="tx2"/>
                  </a:solidFill>
                  <a:effectLst/>
                  <a:uLnTx/>
                  <a:uFillTx/>
                  <a:latin typeface="+mn-lt"/>
                  <a:ea typeface="+mn-ea"/>
                  <a:cs typeface="+mn-cs"/>
                </a:rPr>
                <a:t>Quantile</a:t>
              </a:r>
              <a:r>
                <a:rPr kumimoji="0" lang="en-US" b="0" i="0" u="none" strike="noStrike" kern="1200" cap="none" spc="0" normalizeH="0" baseline="0" noProof="0" dirty="0" smtClean="0">
                  <a:ln>
                    <a:noFill/>
                  </a:ln>
                  <a:solidFill>
                    <a:schemeClr val="tx2"/>
                  </a:solidFill>
                  <a:effectLst/>
                  <a:uLnTx/>
                  <a:uFillTx/>
                  <a:latin typeface="+mn-lt"/>
                  <a:ea typeface="+mn-ea"/>
                  <a:cs typeface="+mn-cs"/>
                </a:rPr>
                <a:t> Performance</a:t>
              </a:r>
            </a:p>
          </p:txBody>
        </p:sp>
      </p:grpSp>
      <p:sp>
        <p:nvSpPr>
          <p:cNvPr id="12" name="TextBox 11"/>
          <p:cNvSpPr txBox="1"/>
          <p:nvPr/>
        </p:nvSpPr>
        <p:spPr>
          <a:xfrm>
            <a:off x="690664" y="4970830"/>
            <a:ext cx="6624536" cy="1118680"/>
          </a:xfrm>
          <a:prstGeom prst="rect">
            <a:avLst/>
          </a:prstGeom>
        </p:spPr>
        <p:txBody>
          <a:bodyPr vert="horz" wrap="square" lIns="91440" tIns="45720" rIns="91440" bIns="45720" rtlCol="0">
            <a:normAutofit/>
          </a:bodyPr>
          <a:lstStyle/>
          <a:p>
            <a:pPr marL="225425" marR="0" indent="-225425" algn="l" defTabSz="457200" rtl="0" eaLnBrk="1" fontAlgn="auto" latinLnBrk="0" hangingPunct="1">
              <a:lnSpc>
                <a:spcPct val="90000"/>
              </a:lnSpc>
              <a:spcBef>
                <a:spcPts val="900"/>
              </a:spcBef>
              <a:spcAft>
                <a:spcPts val="0"/>
              </a:spcAft>
              <a:buClr>
                <a:schemeClr val="tx2"/>
              </a:buClr>
              <a:buSzTx/>
              <a:buFont typeface="Wingdings" charset="2"/>
              <a:buChar char="§"/>
              <a:tabLst/>
            </a:pPr>
            <a:r>
              <a:rPr lang="en-US" sz="2200" noProof="0" dirty="0" smtClean="0">
                <a:solidFill>
                  <a:schemeClr val="tx2"/>
                </a:solidFill>
              </a:rPr>
              <a:t>Multivariate performance (IR):</a:t>
            </a:r>
          </a:p>
          <a:p>
            <a:pPr marL="682625" lvl="1" indent="-225425">
              <a:lnSpc>
                <a:spcPct val="90000"/>
              </a:lnSpc>
              <a:spcBef>
                <a:spcPts val="900"/>
              </a:spcBef>
              <a:buClr>
                <a:schemeClr val="tx2"/>
              </a:buClr>
              <a:buFont typeface="Wingdings" charset="2"/>
              <a:buChar char="§"/>
            </a:pPr>
            <a:r>
              <a:rPr kumimoji="0" lang="en-US" b="0" i="0" u="none" strike="noStrike" kern="1200" cap="none" spc="0" normalizeH="0" baseline="0" dirty="0" smtClean="0">
                <a:ln>
                  <a:noFill/>
                </a:ln>
                <a:solidFill>
                  <a:schemeClr val="tx2"/>
                </a:solidFill>
                <a:effectLst/>
                <a:uLnTx/>
                <a:uFillTx/>
                <a:latin typeface="+mn-lt"/>
                <a:ea typeface="+mn-ea"/>
                <a:cs typeface="+mn-cs"/>
              </a:rPr>
              <a:t>Daily cross-sectional</a:t>
            </a:r>
            <a:r>
              <a:rPr kumimoji="0" lang="en-US" b="0" i="0" u="none" strike="noStrike" kern="1200" cap="none" spc="0" normalizeH="0" dirty="0" smtClean="0">
                <a:ln>
                  <a:noFill/>
                </a:ln>
                <a:solidFill>
                  <a:schemeClr val="tx2"/>
                </a:solidFill>
                <a:effectLst/>
                <a:uLnTx/>
                <a:uFillTx/>
                <a:latin typeface="+mn-lt"/>
                <a:ea typeface="+mn-ea"/>
                <a:cs typeface="+mn-cs"/>
              </a:rPr>
              <a:t> regressions:   	IR = 1.10</a:t>
            </a:r>
          </a:p>
          <a:p>
            <a:pPr marL="682625" lvl="1" indent="-225425">
              <a:lnSpc>
                <a:spcPct val="90000"/>
              </a:lnSpc>
              <a:spcBef>
                <a:spcPts val="900"/>
              </a:spcBef>
              <a:buClr>
                <a:schemeClr val="tx2"/>
              </a:buClr>
              <a:buFont typeface="Wingdings" charset="2"/>
              <a:buChar char="§"/>
            </a:pPr>
            <a:r>
              <a:rPr lang="en-US" baseline="0" noProof="0" dirty="0" smtClean="0">
                <a:solidFill>
                  <a:schemeClr val="tx2"/>
                </a:solidFill>
              </a:rPr>
              <a:t>Monthly cross-sectional</a:t>
            </a:r>
            <a:r>
              <a:rPr lang="en-US" noProof="0" dirty="0" smtClean="0">
                <a:solidFill>
                  <a:schemeClr val="tx2"/>
                </a:solidFill>
              </a:rPr>
              <a:t> regressions: IR = 1.14</a:t>
            </a:r>
            <a:endParaRPr kumimoji="0" lang="en-US" b="0" i="0" u="none" strike="noStrike" kern="1200" cap="none" spc="0" normalizeH="0" baseline="0" noProof="0" dirty="0" smtClean="0">
              <a:ln>
                <a:noFill/>
              </a:ln>
              <a:solidFill>
                <a:schemeClr val="tx2"/>
              </a:solidFill>
              <a:effectLst/>
              <a:uLnTx/>
              <a:uFillTx/>
              <a:latin typeface="+mn-lt"/>
              <a:ea typeface="+mn-ea"/>
              <a:cs typeface="+mn-cs"/>
            </a:endParaRPr>
          </a:p>
        </p:txBody>
      </p:sp>
    </p:spTree>
    <p:extLst>
      <p:ext uri="{BB962C8B-B14F-4D97-AF65-F5344CB8AC3E}">
        <p14:creationId xmlns:p14="http://schemas.microsoft.com/office/powerpoint/2010/main" xmlns="" val="8891786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Tail Risk Factors: Fast Composite</a:t>
            </a:r>
            <a:endParaRPr lang="en-US" dirty="0"/>
          </a:p>
        </p:txBody>
      </p:sp>
      <p:sp>
        <p:nvSpPr>
          <p:cNvPr id="6" name="Content Placeholder 5"/>
          <p:cNvSpPr>
            <a:spLocks noGrp="1"/>
          </p:cNvSpPr>
          <p:nvPr>
            <p:ph idx="1"/>
          </p:nvPr>
        </p:nvSpPr>
        <p:spPr/>
        <p:txBody>
          <a:bodyPr/>
          <a:lstStyle/>
          <a:p>
            <a:r>
              <a:rPr lang="en-US" dirty="0" smtClean="0"/>
              <a:t>“Fast” factors in the composite use estimation window of &lt; 42 days</a:t>
            </a:r>
          </a:p>
          <a:p>
            <a:endParaRPr lang="en-US" dirty="0" smtClean="0"/>
          </a:p>
          <a:p>
            <a:r>
              <a:rPr lang="en-US" dirty="0" smtClean="0"/>
              <a:t>Going long stock with high tail risk estimates</a:t>
            </a:r>
          </a:p>
          <a:p>
            <a:endParaRPr lang="en-US" dirty="0" smtClean="0"/>
          </a:p>
          <a:p>
            <a:endParaRPr lang="en-US" dirty="0" smtClean="0"/>
          </a:p>
          <a:p>
            <a:r>
              <a:rPr lang="en-US" b="1" dirty="0" smtClean="0"/>
              <a:t>‘Fast’ lower partial moment</a:t>
            </a:r>
            <a:r>
              <a:rPr lang="en-US" dirty="0" smtClean="0"/>
              <a:t>:  stock returns volatility conditional on stock return to be below a certain threshold</a:t>
            </a:r>
          </a:p>
          <a:p>
            <a:pPr lvl="1"/>
            <a:r>
              <a:rPr lang="en-US" dirty="0" smtClean="0"/>
              <a:t>Total stock returns and specific stock returns</a:t>
            </a:r>
          </a:p>
          <a:p>
            <a:endParaRPr lang="en-US" dirty="0" smtClean="0"/>
          </a:p>
          <a:p>
            <a:endParaRPr lang="en-US" dirty="0" smtClean="0"/>
          </a:p>
          <a:p>
            <a:r>
              <a:rPr lang="en-US" dirty="0" smtClean="0"/>
              <a:t>Reversal effect for ‘fast’ tail risk composite</a:t>
            </a:r>
          </a:p>
          <a:p>
            <a:endParaRPr lang="hu-HU" dirty="0"/>
          </a:p>
        </p:txBody>
      </p:sp>
    </p:spTree>
    <p:extLst>
      <p:ext uri="{BB962C8B-B14F-4D97-AF65-F5344CB8AC3E}">
        <p14:creationId xmlns:p14="http://schemas.microsoft.com/office/powerpoint/2010/main" xmlns="" val="39155882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Tail Risk Factors: Fast Composite Results (PRELIMINARY)</a:t>
            </a:r>
            <a:endParaRPr lang="en-US" dirty="0"/>
          </a:p>
        </p:txBody>
      </p:sp>
      <p:grpSp>
        <p:nvGrpSpPr>
          <p:cNvPr id="2" name="Group 1"/>
          <p:cNvGrpSpPr/>
          <p:nvPr/>
        </p:nvGrpSpPr>
        <p:grpSpPr>
          <a:xfrm>
            <a:off x="142366" y="1332655"/>
            <a:ext cx="4343400" cy="3509330"/>
            <a:chOff x="142366" y="1809327"/>
            <a:chExt cx="4343400" cy="3509330"/>
          </a:xfrm>
        </p:grpSpPr>
        <p:pic>
          <p:nvPicPr>
            <p:cNvPr id="7" name="Picture 6"/>
            <p:cNvPicPr>
              <a:picLocks noChangeAspect="1" noChangeArrowheads="1"/>
            </p:cNvPicPr>
            <p:nvPr/>
          </p:nvPicPr>
          <p:blipFill rotWithShape="1">
            <a:blip r:embed="rId2">
              <a:extLst>
                <a:ext uri="{28A0092B-C50C-407E-A947-70E740481C1C}">
                  <a14:useLocalDpi xmlns:a14="http://schemas.microsoft.com/office/drawing/2010/main" xmlns="" val="0"/>
                </a:ext>
              </a:extLst>
            </a:blip>
            <a:srcRect t="6078"/>
            <a:stretch/>
          </p:blipFill>
          <p:spPr bwMode="auto">
            <a:xfrm>
              <a:off x="142366" y="2198451"/>
              <a:ext cx="4343400" cy="3120206"/>
            </a:xfrm>
            <a:prstGeom prst="rect">
              <a:avLst/>
            </a:prstGeom>
            <a:noFill/>
            <a:extLst>
              <a:ext uri="{909E8E84-426E-40DD-AFC4-6F175D3DCCD1}">
                <a14:hiddenFill xmlns:a14="http://schemas.microsoft.com/office/drawing/2010/main" xmlns="">
                  <a:solidFill>
                    <a:srgbClr val="FFFFFF"/>
                  </a:solidFill>
                </a14:hiddenFill>
              </a:ext>
            </a:extLst>
          </p:spPr>
        </p:pic>
        <p:sp>
          <p:nvSpPr>
            <p:cNvPr id="10" name="TextBox 9"/>
            <p:cNvSpPr txBox="1"/>
            <p:nvPr/>
          </p:nvSpPr>
          <p:spPr>
            <a:xfrm>
              <a:off x="653382" y="1809327"/>
              <a:ext cx="3461425" cy="243192"/>
            </a:xfrm>
            <a:prstGeom prst="rect">
              <a:avLst/>
            </a:prstGeom>
          </p:spPr>
          <p:txBody>
            <a:bodyPr vert="horz" wrap="square" lIns="91440" tIns="45720" rIns="91440" bIns="45720" rtlCol="0">
              <a:noAutofit/>
            </a:bodyPr>
            <a:lstStyle/>
            <a:p>
              <a:pPr marR="0" algn="l" defTabSz="457200" rtl="0" eaLnBrk="1" fontAlgn="auto" latinLnBrk="0" hangingPunct="1">
                <a:lnSpc>
                  <a:spcPct val="90000"/>
                </a:lnSpc>
                <a:spcBef>
                  <a:spcPts val="900"/>
                </a:spcBef>
                <a:spcAft>
                  <a:spcPts val="0"/>
                </a:spcAft>
                <a:buClr>
                  <a:schemeClr val="tx2"/>
                </a:buClr>
                <a:buSzTx/>
                <a:tabLst/>
              </a:pPr>
              <a:r>
                <a:rPr kumimoji="0" lang="en-US" b="0" i="0" u="none" strike="noStrike" kern="1200" cap="none" spc="0" normalizeH="0" baseline="0" noProof="0" dirty="0" smtClean="0">
                  <a:ln>
                    <a:noFill/>
                  </a:ln>
                  <a:solidFill>
                    <a:schemeClr val="tx2"/>
                  </a:solidFill>
                  <a:effectLst/>
                  <a:uLnTx/>
                  <a:uFillTx/>
                  <a:latin typeface="+mn-lt"/>
                  <a:ea typeface="+mn-ea"/>
                  <a:cs typeface="+mn-cs"/>
                </a:rPr>
                <a:t>Multivariate Performance</a:t>
              </a:r>
            </a:p>
          </p:txBody>
        </p:sp>
      </p:grpSp>
      <p:grpSp>
        <p:nvGrpSpPr>
          <p:cNvPr id="3" name="Group 2"/>
          <p:cNvGrpSpPr/>
          <p:nvPr/>
        </p:nvGrpSpPr>
        <p:grpSpPr>
          <a:xfrm>
            <a:off x="4541420" y="1211059"/>
            <a:ext cx="4471988" cy="3718356"/>
            <a:chOff x="4541420" y="1687731"/>
            <a:chExt cx="4471988" cy="3718356"/>
          </a:xfrm>
        </p:grpSpPr>
        <p:pic>
          <p:nvPicPr>
            <p:cNvPr id="9" name="Picture 8"/>
            <p:cNvPicPr>
              <a:picLocks noChangeAspect="1" noChangeArrowheads="1"/>
            </p:cNvPicPr>
            <p:nvPr/>
          </p:nvPicPr>
          <p:blipFill rotWithShape="1">
            <a:blip r:embed="rId3">
              <a:extLst>
                <a:ext uri="{28A0092B-C50C-407E-A947-70E740481C1C}">
                  <a14:useLocalDpi xmlns:a14="http://schemas.microsoft.com/office/drawing/2010/main" xmlns="" val="0"/>
                </a:ext>
              </a:extLst>
            </a:blip>
            <a:srcRect t="5922"/>
            <a:stretch/>
          </p:blipFill>
          <p:spPr bwMode="auto">
            <a:xfrm>
              <a:off x="4541420" y="2198451"/>
              <a:ext cx="4471988" cy="3207636"/>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TextBox 10"/>
            <p:cNvSpPr txBox="1"/>
            <p:nvPr/>
          </p:nvSpPr>
          <p:spPr>
            <a:xfrm>
              <a:off x="5107011" y="1687731"/>
              <a:ext cx="3850532" cy="243192"/>
            </a:xfrm>
            <a:prstGeom prst="rect">
              <a:avLst/>
            </a:prstGeom>
          </p:spPr>
          <p:txBody>
            <a:bodyPr vert="horz" wrap="square" lIns="91440" tIns="45720" rIns="91440" bIns="45720" rtlCol="0">
              <a:noAutofit/>
            </a:bodyPr>
            <a:lstStyle/>
            <a:p>
              <a:pPr marR="0" algn="l" defTabSz="457200" rtl="0" eaLnBrk="1" fontAlgn="auto" latinLnBrk="0" hangingPunct="1">
                <a:lnSpc>
                  <a:spcPct val="90000"/>
                </a:lnSpc>
                <a:spcBef>
                  <a:spcPts val="900"/>
                </a:spcBef>
                <a:spcAft>
                  <a:spcPts val="0"/>
                </a:spcAft>
                <a:buClr>
                  <a:schemeClr val="tx2"/>
                </a:buClr>
                <a:buSzTx/>
                <a:tabLst/>
              </a:pPr>
              <a:r>
                <a:rPr kumimoji="0" lang="en-US" b="0" i="0" u="none" strike="noStrike" kern="1200" cap="none" spc="0" normalizeH="0" baseline="0" noProof="0" dirty="0" err="1" smtClean="0">
                  <a:ln>
                    <a:noFill/>
                  </a:ln>
                  <a:solidFill>
                    <a:schemeClr val="tx2"/>
                  </a:solidFill>
                  <a:effectLst/>
                  <a:uLnTx/>
                  <a:uFillTx/>
                  <a:latin typeface="+mn-lt"/>
                  <a:ea typeface="+mn-ea"/>
                  <a:cs typeface="+mn-cs"/>
                </a:rPr>
                <a:t>Univariate</a:t>
              </a:r>
              <a:r>
                <a:rPr kumimoji="0" lang="en-US" b="0" i="0" u="none" strike="noStrike" kern="1200" cap="none" spc="0" normalizeH="0" baseline="0" noProof="0" dirty="0" smtClean="0">
                  <a:ln>
                    <a:noFill/>
                  </a:ln>
                  <a:solidFill>
                    <a:schemeClr val="tx2"/>
                  </a:solidFill>
                  <a:effectLst/>
                  <a:uLnTx/>
                  <a:uFillTx/>
                  <a:latin typeface="+mn-lt"/>
                  <a:ea typeface="+mn-ea"/>
                  <a:cs typeface="+mn-cs"/>
                </a:rPr>
                <a:t> </a:t>
              </a:r>
              <a:r>
                <a:rPr kumimoji="0" lang="en-US" b="0" i="0" u="none" strike="noStrike" kern="1200" cap="none" spc="0" normalizeH="0" baseline="0" noProof="0" dirty="0" err="1" smtClean="0">
                  <a:ln>
                    <a:noFill/>
                  </a:ln>
                  <a:solidFill>
                    <a:schemeClr val="tx2"/>
                  </a:solidFill>
                  <a:effectLst/>
                  <a:uLnTx/>
                  <a:uFillTx/>
                  <a:latin typeface="+mn-lt"/>
                  <a:ea typeface="+mn-ea"/>
                  <a:cs typeface="+mn-cs"/>
                </a:rPr>
                <a:t>Quantile</a:t>
              </a:r>
              <a:r>
                <a:rPr kumimoji="0" lang="en-US" b="0" i="0" u="none" strike="noStrike" kern="1200" cap="none" spc="0" normalizeH="0" baseline="0" noProof="0" dirty="0" smtClean="0">
                  <a:ln>
                    <a:noFill/>
                  </a:ln>
                  <a:solidFill>
                    <a:schemeClr val="tx2"/>
                  </a:solidFill>
                  <a:effectLst/>
                  <a:uLnTx/>
                  <a:uFillTx/>
                  <a:latin typeface="+mn-lt"/>
                  <a:ea typeface="+mn-ea"/>
                  <a:cs typeface="+mn-cs"/>
                </a:rPr>
                <a:t> Performance</a:t>
              </a:r>
            </a:p>
          </p:txBody>
        </p:sp>
      </p:grpSp>
      <p:sp>
        <p:nvSpPr>
          <p:cNvPr id="12" name="TextBox 11"/>
          <p:cNvSpPr txBox="1"/>
          <p:nvPr/>
        </p:nvSpPr>
        <p:spPr>
          <a:xfrm>
            <a:off x="661480" y="4931918"/>
            <a:ext cx="6624536" cy="1118680"/>
          </a:xfrm>
          <a:prstGeom prst="rect">
            <a:avLst/>
          </a:prstGeom>
        </p:spPr>
        <p:txBody>
          <a:bodyPr vert="horz" wrap="square" lIns="91440" tIns="45720" rIns="91440" bIns="45720" rtlCol="0">
            <a:normAutofit/>
          </a:bodyPr>
          <a:lstStyle/>
          <a:p>
            <a:pPr marL="225425" marR="0" indent="-225425" algn="l" defTabSz="457200" rtl="0" eaLnBrk="1" fontAlgn="auto" latinLnBrk="0" hangingPunct="1">
              <a:lnSpc>
                <a:spcPct val="90000"/>
              </a:lnSpc>
              <a:spcBef>
                <a:spcPts val="900"/>
              </a:spcBef>
              <a:spcAft>
                <a:spcPts val="0"/>
              </a:spcAft>
              <a:buClr>
                <a:schemeClr val="tx2"/>
              </a:buClr>
              <a:buSzTx/>
              <a:buFont typeface="Wingdings" charset="2"/>
              <a:buChar char="§"/>
              <a:tabLst/>
            </a:pPr>
            <a:r>
              <a:rPr lang="en-US" sz="2200" noProof="0" dirty="0" smtClean="0">
                <a:solidFill>
                  <a:schemeClr val="tx2"/>
                </a:solidFill>
              </a:rPr>
              <a:t>Multivariate performance (IR):</a:t>
            </a:r>
          </a:p>
          <a:p>
            <a:pPr marL="682625" lvl="1" indent="-225425">
              <a:lnSpc>
                <a:spcPct val="90000"/>
              </a:lnSpc>
              <a:spcBef>
                <a:spcPts val="900"/>
              </a:spcBef>
              <a:buClr>
                <a:schemeClr val="tx2"/>
              </a:buClr>
              <a:buFont typeface="Wingdings" charset="2"/>
              <a:buChar char="§"/>
            </a:pPr>
            <a:r>
              <a:rPr kumimoji="0" lang="en-US" b="0" i="0" u="none" strike="noStrike" kern="1200" cap="none" spc="0" normalizeH="0" baseline="0" dirty="0" smtClean="0">
                <a:ln>
                  <a:noFill/>
                </a:ln>
                <a:solidFill>
                  <a:schemeClr val="tx2"/>
                </a:solidFill>
                <a:effectLst/>
                <a:uLnTx/>
                <a:uFillTx/>
                <a:latin typeface="+mn-lt"/>
                <a:ea typeface="+mn-ea"/>
                <a:cs typeface="+mn-cs"/>
              </a:rPr>
              <a:t>Daily cross-sectional</a:t>
            </a:r>
            <a:r>
              <a:rPr kumimoji="0" lang="en-US" b="0" i="0" u="none" strike="noStrike" kern="1200" cap="none" spc="0" normalizeH="0" dirty="0" smtClean="0">
                <a:ln>
                  <a:noFill/>
                </a:ln>
                <a:solidFill>
                  <a:schemeClr val="tx2"/>
                </a:solidFill>
                <a:effectLst/>
                <a:uLnTx/>
                <a:uFillTx/>
                <a:latin typeface="+mn-lt"/>
                <a:ea typeface="+mn-ea"/>
                <a:cs typeface="+mn-cs"/>
              </a:rPr>
              <a:t> regressions:   	IR = -2.94</a:t>
            </a:r>
          </a:p>
          <a:p>
            <a:pPr marL="682625" lvl="1" indent="-225425">
              <a:lnSpc>
                <a:spcPct val="90000"/>
              </a:lnSpc>
              <a:spcBef>
                <a:spcPts val="900"/>
              </a:spcBef>
              <a:buClr>
                <a:schemeClr val="tx2"/>
              </a:buClr>
              <a:buFont typeface="Wingdings" charset="2"/>
              <a:buChar char="§"/>
            </a:pPr>
            <a:r>
              <a:rPr lang="en-US" baseline="0" noProof="0" dirty="0" smtClean="0">
                <a:solidFill>
                  <a:schemeClr val="tx2"/>
                </a:solidFill>
              </a:rPr>
              <a:t>Monthly cross-sectional</a:t>
            </a:r>
            <a:r>
              <a:rPr lang="en-US" noProof="0" dirty="0" smtClean="0">
                <a:solidFill>
                  <a:schemeClr val="tx2"/>
                </a:solidFill>
              </a:rPr>
              <a:t> regressions: IR = -1.34</a:t>
            </a:r>
            <a:endParaRPr kumimoji="0" lang="en-US" b="0" i="0" u="none" strike="noStrike" kern="1200" cap="none" spc="0" normalizeH="0" baseline="0" noProof="0" dirty="0" smtClean="0">
              <a:ln>
                <a:noFill/>
              </a:ln>
              <a:solidFill>
                <a:schemeClr val="tx2"/>
              </a:solidFill>
              <a:effectLst/>
              <a:uLnTx/>
              <a:uFillTx/>
              <a:latin typeface="+mn-lt"/>
              <a:ea typeface="+mn-ea"/>
              <a:cs typeface="+mn-cs"/>
            </a:endParaRPr>
          </a:p>
        </p:txBody>
      </p:sp>
    </p:spTree>
    <p:extLst>
      <p:ext uri="{BB962C8B-B14F-4D97-AF65-F5344CB8AC3E}">
        <p14:creationId xmlns:p14="http://schemas.microsoft.com/office/powerpoint/2010/main" xmlns="" val="10191163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Systematic Equity Strategies Proxy For Crowded Trades</a:t>
            </a:r>
            <a:endParaRPr lang="en-US" dirty="0"/>
          </a:p>
        </p:txBody>
      </p:sp>
      <p:sp>
        <p:nvSpPr>
          <p:cNvPr id="13" name="TextBox 12"/>
          <p:cNvSpPr txBox="1"/>
          <p:nvPr/>
        </p:nvSpPr>
        <p:spPr>
          <a:xfrm>
            <a:off x="4432686" y="5357983"/>
            <a:ext cx="914400" cy="914400"/>
          </a:xfrm>
          <a:prstGeom prst="rect">
            <a:avLst/>
          </a:prstGeom>
        </p:spPr>
        <p:txBody>
          <a:bodyPr vert="horz" wrap="none" lIns="91440" tIns="45720" rIns="91440" bIns="45720" rtlCol="0">
            <a:normAutofit/>
          </a:bodyPr>
          <a:lstStyle/>
          <a:p>
            <a:pPr marL="225425" marR="0" indent="-225425" algn="l" defTabSz="457200" rtl="0" eaLnBrk="1" fontAlgn="auto" latinLnBrk="0" hangingPunct="1">
              <a:lnSpc>
                <a:spcPct val="90000"/>
              </a:lnSpc>
              <a:spcBef>
                <a:spcPts val="900"/>
              </a:spcBef>
              <a:spcAft>
                <a:spcPts val="0"/>
              </a:spcAft>
              <a:buClr>
                <a:schemeClr val="tx2"/>
              </a:buClr>
              <a:buSzTx/>
              <a:tabLst/>
            </a:pPr>
            <a:endParaRPr kumimoji="0" lang="en-US" sz="2200" b="0" i="0" u="none" strike="noStrike" kern="1200" cap="none" spc="0" normalizeH="0" baseline="0" noProof="0" dirty="0" smtClean="0">
              <a:ln>
                <a:noFill/>
              </a:ln>
              <a:solidFill>
                <a:schemeClr val="tx2"/>
              </a:solidFill>
              <a:effectLst/>
              <a:uLnTx/>
              <a:uFillTx/>
              <a:latin typeface="+mn-lt"/>
              <a:ea typeface="+mn-ea"/>
              <a:cs typeface="+mn-cs"/>
            </a:endParaRPr>
          </a:p>
        </p:txBody>
      </p:sp>
      <p:pic>
        <p:nvPicPr>
          <p:cNvPr id="1027" name="Picture 3"/>
          <p:cNvPicPr>
            <a:picLocks noChangeAspect="1" noChangeArrowheads="1"/>
          </p:cNvPicPr>
          <p:nvPr/>
        </p:nvPicPr>
        <p:blipFill>
          <a:blip r:embed="rId3"/>
          <a:srcRect/>
          <a:stretch>
            <a:fillRect/>
          </a:stretch>
        </p:blipFill>
        <p:spPr bwMode="auto">
          <a:xfrm>
            <a:off x="466725" y="1250008"/>
            <a:ext cx="7951379" cy="48890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smtClean="0"/>
              <a:t>Systematic Equity Strategies – Risk Forecasting Benefits</a:t>
            </a:r>
            <a:endParaRPr lang="en-US" dirty="0"/>
          </a:p>
        </p:txBody>
      </p:sp>
      <p:sp>
        <p:nvSpPr>
          <p:cNvPr id="4" name="Subtitle 3"/>
          <p:cNvSpPr>
            <a:spLocks noGrp="1"/>
          </p:cNvSpPr>
          <p:nvPr>
            <p:ph type="subTitle" idx="1"/>
          </p:nvPr>
        </p:nvSpPr>
        <p:spPr/>
        <p:txBody>
          <a:bodyPr/>
          <a:lstStyle/>
          <a:p>
            <a:endParaRPr lang="hu-HU"/>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Use Alternative Models to Isolate Benefits</a:t>
            </a:r>
            <a:endParaRPr lang="en-US" dirty="0"/>
          </a:p>
        </p:txBody>
      </p:sp>
      <p:sp>
        <p:nvSpPr>
          <p:cNvPr id="6" name="Content Placeholder 5"/>
          <p:cNvSpPr>
            <a:spLocks noGrp="1"/>
          </p:cNvSpPr>
          <p:nvPr>
            <p:ph idx="1"/>
          </p:nvPr>
        </p:nvSpPr>
        <p:spPr>
          <a:xfrm>
            <a:off x="6086474" y="1326355"/>
            <a:ext cx="2926933" cy="4818414"/>
          </a:xfrm>
        </p:spPr>
        <p:txBody>
          <a:bodyPr/>
          <a:lstStyle/>
          <a:p>
            <a:pPr lvl="0"/>
            <a:r>
              <a:rPr lang="en-US" dirty="0" smtClean="0"/>
              <a:t>Naïve Model excludes all of SES factors and uses standard risk/control factors</a:t>
            </a:r>
          </a:p>
          <a:p>
            <a:pPr lvl="0"/>
            <a:endParaRPr lang="en-US" dirty="0" smtClean="0"/>
          </a:p>
          <a:p>
            <a:pPr lvl="0"/>
            <a:r>
              <a:rPr lang="en-US" dirty="0" smtClean="0"/>
              <a:t>Standard Model excludes SES factors except for Stock Momentum and Value</a:t>
            </a:r>
          </a:p>
          <a:p>
            <a:pPr lvl="0"/>
            <a:endParaRPr lang="en-US" dirty="0" smtClean="0"/>
          </a:p>
          <a:p>
            <a:pPr lvl="0"/>
            <a:r>
              <a:rPr lang="en-US" dirty="0" smtClean="0"/>
              <a:t>SES Model includes all of the SES factors</a:t>
            </a:r>
          </a:p>
          <a:p>
            <a:endParaRPr lang="en-US" dirty="0"/>
          </a:p>
        </p:txBody>
      </p:sp>
      <p:pic>
        <p:nvPicPr>
          <p:cNvPr id="2050" name="Picture 2"/>
          <p:cNvPicPr>
            <a:picLocks noChangeAspect="1" noChangeArrowheads="1"/>
          </p:cNvPicPr>
          <p:nvPr/>
        </p:nvPicPr>
        <p:blipFill>
          <a:blip r:embed="rId2"/>
          <a:srcRect/>
          <a:stretch>
            <a:fillRect/>
          </a:stretch>
        </p:blipFill>
        <p:spPr bwMode="auto">
          <a:xfrm>
            <a:off x="514351" y="1197672"/>
            <a:ext cx="5168296" cy="477858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Risk Prediction &amp; SES Factors  </a:t>
            </a:r>
            <a:endParaRPr lang="en-US" dirty="0"/>
          </a:p>
        </p:txBody>
      </p:sp>
      <p:sp>
        <p:nvSpPr>
          <p:cNvPr id="6" name="Content Placeholder 5"/>
          <p:cNvSpPr>
            <a:spLocks noGrp="1"/>
          </p:cNvSpPr>
          <p:nvPr>
            <p:ph idx="1"/>
          </p:nvPr>
        </p:nvSpPr>
        <p:spPr/>
        <p:txBody>
          <a:bodyPr/>
          <a:lstStyle/>
          <a:p>
            <a:pPr>
              <a:buNone/>
            </a:pPr>
            <a:r>
              <a:rPr lang="en-US" dirty="0" smtClean="0"/>
              <a:t>Interested in models’ risk predictions for the following three managers:</a:t>
            </a:r>
          </a:p>
          <a:p>
            <a:r>
              <a:rPr lang="en-US" dirty="0" smtClean="0"/>
              <a:t>Manager I: 	Valuation Strategy</a:t>
            </a:r>
          </a:p>
          <a:p>
            <a:r>
              <a:rPr lang="en-US" dirty="0" smtClean="0"/>
              <a:t>Manager II: 	Valuation &amp; Momentum Strategy</a:t>
            </a:r>
          </a:p>
          <a:p>
            <a:r>
              <a:rPr lang="en-US" dirty="0" smtClean="0"/>
              <a:t>Manager III: 	Valuation, Momentum, Sentiment &amp; Quality Strategy </a:t>
            </a:r>
          </a:p>
          <a:p>
            <a:endParaRPr lang="en-US" dirty="0" smtClean="0"/>
          </a:p>
          <a:p>
            <a:endParaRPr lang="en-US" dirty="0"/>
          </a:p>
        </p:txBody>
      </p:sp>
      <p:sp>
        <p:nvSpPr>
          <p:cNvPr id="13" name="TextBox 12"/>
          <p:cNvSpPr txBox="1"/>
          <p:nvPr/>
        </p:nvSpPr>
        <p:spPr>
          <a:xfrm>
            <a:off x="4432686" y="5357983"/>
            <a:ext cx="914400" cy="914400"/>
          </a:xfrm>
          <a:prstGeom prst="rect">
            <a:avLst/>
          </a:prstGeom>
        </p:spPr>
        <p:txBody>
          <a:bodyPr vert="horz" wrap="none" lIns="91440" tIns="45720" rIns="91440" bIns="45720" rtlCol="0">
            <a:normAutofit/>
          </a:bodyPr>
          <a:lstStyle/>
          <a:p>
            <a:pPr marL="225425" marR="0" indent="-225425" algn="l" defTabSz="457200" rtl="0" eaLnBrk="1" fontAlgn="auto" latinLnBrk="0" hangingPunct="1">
              <a:lnSpc>
                <a:spcPct val="90000"/>
              </a:lnSpc>
              <a:spcBef>
                <a:spcPts val="900"/>
              </a:spcBef>
              <a:spcAft>
                <a:spcPts val="0"/>
              </a:spcAft>
              <a:buClr>
                <a:schemeClr val="tx2"/>
              </a:buClr>
              <a:buSzTx/>
              <a:tabLst/>
            </a:pPr>
            <a:endParaRPr kumimoji="0" lang="en-US" sz="2200" b="0"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12" name="TextBox 11"/>
          <p:cNvSpPr txBox="1"/>
          <p:nvPr/>
        </p:nvSpPr>
        <p:spPr>
          <a:xfrm>
            <a:off x="286439" y="1377108"/>
            <a:ext cx="8031296" cy="4461832"/>
          </a:xfrm>
          <a:prstGeom prst="rect">
            <a:avLst/>
          </a:prstGeom>
        </p:spPr>
        <p:txBody>
          <a:bodyPr vert="horz" wrap="none" lIns="91440" tIns="45720" rIns="91440" bIns="45720" rtlCol="0">
            <a:normAutofit/>
          </a:bodyPr>
          <a:lstStyle/>
          <a:p>
            <a:pPr marL="225425" marR="0" indent="-225425" algn="l" defTabSz="457200" rtl="0" eaLnBrk="1" fontAlgn="auto" latinLnBrk="0" hangingPunct="1">
              <a:lnSpc>
                <a:spcPct val="90000"/>
              </a:lnSpc>
              <a:spcBef>
                <a:spcPts val="900"/>
              </a:spcBef>
              <a:spcAft>
                <a:spcPts val="0"/>
              </a:spcAft>
              <a:buClr>
                <a:schemeClr val="tx2"/>
              </a:buClr>
              <a:buSzTx/>
              <a:tabLst/>
            </a:pPr>
            <a:endParaRPr kumimoji="0" lang="en-US" sz="2000" b="0" i="0" u="none" strike="noStrike" kern="1200" cap="none" spc="0" normalizeH="0" baseline="0" noProof="0" dirty="0" smtClean="0">
              <a:ln>
                <a:noFill/>
              </a:ln>
              <a:solidFill>
                <a:schemeClr val="tx2"/>
              </a:solidFill>
              <a:effectLst/>
              <a:uLnTx/>
              <a:uFillTx/>
              <a:latin typeface="+mn-lt"/>
              <a:ea typeface="+mn-ea"/>
              <a:cs typeface="+mn-cs"/>
            </a:endParaRPr>
          </a:p>
        </p:txBody>
      </p:sp>
      <p:pic>
        <p:nvPicPr>
          <p:cNvPr id="5122" name="Picture 2"/>
          <p:cNvPicPr>
            <a:picLocks noChangeAspect="1" noChangeArrowheads="1"/>
          </p:cNvPicPr>
          <p:nvPr/>
        </p:nvPicPr>
        <p:blipFill>
          <a:blip r:embed="rId2"/>
          <a:srcRect/>
          <a:stretch>
            <a:fillRect/>
          </a:stretch>
        </p:blipFill>
        <p:spPr bwMode="auto">
          <a:xfrm>
            <a:off x="422012" y="3059942"/>
            <a:ext cx="8501172" cy="250834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p:txBody>
          <a:bodyPr/>
          <a:lstStyle/>
          <a:p>
            <a:r>
              <a:rPr lang="en-US" smtClean="0"/>
              <a:t>SES Model Improved Risk Forecasts I</a:t>
            </a:r>
            <a:endParaRPr lang="en-US" dirty="0"/>
          </a:p>
        </p:txBody>
      </p:sp>
      <p:sp>
        <p:nvSpPr>
          <p:cNvPr id="6" name="Content Placeholder 5"/>
          <p:cNvSpPr>
            <a:spLocks noGrp="1"/>
          </p:cNvSpPr>
          <p:nvPr>
            <p:ph idx="1"/>
          </p:nvPr>
        </p:nvSpPr>
        <p:spPr/>
        <p:txBody>
          <a:bodyPr/>
          <a:lstStyle/>
          <a:p>
            <a:r>
              <a:rPr lang="en-US" dirty="0" smtClean="0"/>
              <a:t>Persistent under prediction of strategy risk using Naïve (46%) and Standard (19%) risk models</a:t>
            </a:r>
            <a:endParaRPr lang="en-US" dirty="0"/>
          </a:p>
        </p:txBody>
      </p:sp>
      <p:sp>
        <p:nvSpPr>
          <p:cNvPr id="13" name="TextBox 12"/>
          <p:cNvSpPr txBox="1"/>
          <p:nvPr/>
        </p:nvSpPr>
        <p:spPr>
          <a:xfrm>
            <a:off x="4432686" y="5357983"/>
            <a:ext cx="914400" cy="914400"/>
          </a:xfrm>
          <a:prstGeom prst="rect">
            <a:avLst/>
          </a:prstGeom>
        </p:spPr>
        <p:txBody>
          <a:bodyPr vert="horz" wrap="none" lIns="91440" tIns="45720" rIns="91440" bIns="45720" rtlCol="0">
            <a:normAutofit/>
          </a:bodyPr>
          <a:lstStyle/>
          <a:p>
            <a:pPr marL="225425" marR="0" indent="-225425" algn="l" defTabSz="457200" rtl="0" eaLnBrk="1" fontAlgn="auto" latinLnBrk="0" hangingPunct="1">
              <a:lnSpc>
                <a:spcPct val="90000"/>
              </a:lnSpc>
              <a:spcBef>
                <a:spcPts val="900"/>
              </a:spcBef>
              <a:spcAft>
                <a:spcPts val="0"/>
              </a:spcAft>
              <a:buClr>
                <a:schemeClr val="tx2"/>
              </a:buClr>
              <a:buSzTx/>
              <a:tabLst/>
            </a:pPr>
            <a:endParaRPr kumimoji="0" lang="en-US" sz="2200" b="0"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18" name="TextBox 17"/>
          <p:cNvSpPr txBox="1"/>
          <p:nvPr/>
        </p:nvSpPr>
        <p:spPr>
          <a:xfrm>
            <a:off x="7315196" y="164176"/>
            <a:ext cx="1685811" cy="504564"/>
          </a:xfrm>
          <a:prstGeom prst="rect">
            <a:avLst/>
          </a:prstGeom>
          <a:solidFill>
            <a:schemeClr val="tx2">
              <a:lumMod val="20000"/>
              <a:lumOff val="80000"/>
            </a:schemeClr>
          </a:solidFill>
        </p:spPr>
        <p:txBody>
          <a:bodyPr vert="horz" wrap="none" lIns="91440" tIns="45720" rIns="91440" bIns="45720" rtlCol="0">
            <a:normAutofit/>
          </a:bodyPr>
          <a:lstStyle/>
          <a:p>
            <a:pPr marL="225425" marR="0" indent="-225425" algn="l" defTabSz="457200" rtl="0" eaLnBrk="1" fontAlgn="auto" latinLnBrk="0" hangingPunct="1">
              <a:lnSpc>
                <a:spcPct val="90000"/>
              </a:lnSpc>
              <a:spcBef>
                <a:spcPts val="900"/>
              </a:spcBef>
              <a:spcAft>
                <a:spcPts val="0"/>
              </a:spcAft>
              <a:buClr>
                <a:schemeClr val="tx2"/>
              </a:buClr>
              <a:buSzTx/>
              <a:tabLst/>
            </a:pPr>
            <a:r>
              <a:rPr lang="en-US" sz="2800" b="1" dirty="0" smtClean="0">
                <a:solidFill>
                  <a:schemeClr val="tx2"/>
                </a:solidFill>
              </a:rPr>
              <a:t>Manager I</a:t>
            </a:r>
            <a:endParaRPr kumimoji="0" lang="en-US" sz="2800" b="1" i="0" u="none" strike="noStrike" kern="1200" cap="none" spc="0" normalizeH="0" baseline="0" noProof="0" dirty="0" smtClean="0">
              <a:ln>
                <a:noFill/>
              </a:ln>
              <a:solidFill>
                <a:schemeClr val="tx2"/>
              </a:solidFill>
              <a:effectLst/>
              <a:uLnTx/>
              <a:uFillTx/>
              <a:latin typeface="+mn-lt"/>
              <a:ea typeface="+mn-ea"/>
              <a:cs typeface="+mn-cs"/>
            </a:endParaRPr>
          </a:p>
        </p:txBody>
      </p:sp>
      <p:pic>
        <p:nvPicPr>
          <p:cNvPr id="1028" name="Picture 4"/>
          <p:cNvPicPr>
            <a:picLocks noChangeAspect="1" noChangeArrowheads="1"/>
          </p:cNvPicPr>
          <p:nvPr/>
        </p:nvPicPr>
        <p:blipFill>
          <a:blip r:embed="rId2"/>
          <a:srcRect/>
          <a:stretch>
            <a:fillRect/>
          </a:stretch>
        </p:blipFill>
        <p:spPr bwMode="auto">
          <a:xfrm>
            <a:off x="885825" y="2035958"/>
            <a:ext cx="7398520" cy="41095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p:txBody>
          <a:bodyPr/>
          <a:lstStyle/>
          <a:p>
            <a:r>
              <a:rPr lang="en-US" smtClean="0"/>
              <a:t>SES Model Improved Risk Forecasts II</a:t>
            </a:r>
            <a:endParaRPr lang="en-US" dirty="0"/>
          </a:p>
        </p:txBody>
      </p:sp>
      <p:sp>
        <p:nvSpPr>
          <p:cNvPr id="7" name="Content Placeholder 6"/>
          <p:cNvSpPr>
            <a:spLocks noGrp="1"/>
          </p:cNvSpPr>
          <p:nvPr>
            <p:ph idx="1"/>
          </p:nvPr>
        </p:nvSpPr>
        <p:spPr/>
        <p:txBody>
          <a:bodyPr/>
          <a:lstStyle/>
          <a:p>
            <a:r>
              <a:rPr lang="en-US" smtClean="0"/>
              <a:t>Persistent under prediction of strategy risk using Naïve (41%) and Standard (18%) risk models</a:t>
            </a:r>
          </a:p>
          <a:p>
            <a:endParaRPr lang="en-US" dirty="0"/>
          </a:p>
        </p:txBody>
      </p:sp>
      <p:sp>
        <p:nvSpPr>
          <p:cNvPr id="13" name="TextBox 12"/>
          <p:cNvSpPr txBox="1"/>
          <p:nvPr/>
        </p:nvSpPr>
        <p:spPr>
          <a:xfrm>
            <a:off x="4432686" y="5357983"/>
            <a:ext cx="914400" cy="914400"/>
          </a:xfrm>
          <a:prstGeom prst="rect">
            <a:avLst/>
          </a:prstGeom>
        </p:spPr>
        <p:txBody>
          <a:bodyPr vert="horz" wrap="none" lIns="91440" tIns="45720" rIns="91440" bIns="45720" rtlCol="0">
            <a:normAutofit/>
          </a:bodyPr>
          <a:lstStyle/>
          <a:p>
            <a:pPr marL="225425" marR="0" indent="-225425" algn="l" defTabSz="457200" rtl="0" eaLnBrk="1" fontAlgn="auto" latinLnBrk="0" hangingPunct="1">
              <a:lnSpc>
                <a:spcPct val="90000"/>
              </a:lnSpc>
              <a:spcBef>
                <a:spcPts val="900"/>
              </a:spcBef>
              <a:spcAft>
                <a:spcPts val="0"/>
              </a:spcAft>
              <a:buClr>
                <a:schemeClr val="tx2"/>
              </a:buClr>
              <a:buSzTx/>
              <a:tabLst/>
            </a:pPr>
            <a:endParaRPr kumimoji="0" lang="en-US" sz="2200" b="0"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14" name="TextBox 13"/>
          <p:cNvSpPr txBox="1"/>
          <p:nvPr/>
        </p:nvSpPr>
        <p:spPr>
          <a:xfrm>
            <a:off x="7124132" y="164176"/>
            <a:ext cx="1876876" cy="504564"/>
          </a:xfrm>
          <a:prstGeom prst="rect">
            <a:avLst/>
          </a:prstGeom>
          <a:solidFill>
            <a:schemeClr val="tx2">
              <a:lumMod val="20000"/>
              <a:lumOff val="80000"/>
            </a:schemeClr>
          </a:solidFill>
        </p:spPr>
        <p:txBody>
          <a:bodyPr vert="horz" wrap="none" lIns="91440" tIns="45720" rIns="91440" bIns="45720" rtlCol="0">
            <a:normAutofit/>
          </a:bodyPr>
          <a:lstStyle/>
          <a:p>
            <a:pPr marL="225425" marR="0" indent="-225425" algn="l" defTabSz="457200" rtl="0" eaLnBrk="1" fontAlgn="auto" latinLnBrk="0" hangingPunct="1">
              <a:lnSpc>
                <a:spcPct val="90000"/>
              </a:lnSpc>
              <a:spcBef>
                <a:spcPts val="900"/>
              </a:spcBef>
              <a:spcAft>
                <a:spcPts val="0"/>
              </a:spcAft>
              <a:buClr>
                <a:schemeClr val="tx2"/>
              </a:buClr>
              <a:buSzTx/>
              <a:tabLst/>
            </a:pPr>
            <a:r>
              <a:rPr lang="en-US" sz="2800" b="1" dirty="0" smtClean="0">
                <a:solidFill>
                  <a:schemeClr val="tx2"/>
                </a:solidFill>
              </a:rPr>
              <a:t>Manager II</a:t>
            </a:r>
            <a:endParaRPr kumimoji="0" lang="en-US" sz="2800" b="1" i="0" u="none" strike="noStrike" kern="1200" cap="none" spc="0" normalizeH="0" baseline="0" noProof="0" dirty="0" smtClean="0">
              <a:ln>
                <a:noFill/>
              </a:ln>
              <a:solidFill>
                <a:schemeClr val="tx2"/>
              </a:solidFill>
              <a:effectLst/>
              <a:uLnTx/>
              <a:uFillTx/>
              <a:latin typeface="+mn-lt"/>
              <a:ea typeface="+mn-ea"/>
              <a:cs typeface="+mn-cs"/>
            </a:endParaRPr>
          </a:p>
        </p:txBody>
      </p:sp>
      <p:pic>
        <p:nvPicPr>
          <p:cNvPr id="2052" name="Picture 4"/>
          <p:cNvPicPr>
            <a:picLocks noChangeAspect="1" noChangeArrowheads="1"/>
          </p:cNvPicPr>
          <p:nvPr/>
        </p:nvPicPr>
        <p:blipFill>
          <a:blip r:embed="rId2"/>
          <a:srcRect/>
          <a:stretch>
            <a:fillRect/>
          </a:stretch>
        </p:blipFill>
        <p:spPr bwMode="auto">
          <a:xfrm>
            <a:off x="876300" y="2018853"/>
            <a:ext cx="7500602" cy="422681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SES Model Improved Risk Forecasts III</a:t>
            </a:r>
            <a:endParaRPr lang="en-US" dirty="0"/>
          </a:p>
        </p:txBody>
      </p:sp>
      <p:sp>
        <p:nvSpPr>
          <p:cNvPr id="6" name="Content Placeholder 5"/>
          <p:cNvSpPr>
            <a:spLocks noGrp="1"/>
          </p:cNvSpPr>
          <p:nvPr>
            <p:ph idx="1"/>
          </p:nvPr>
        </p:nvSpPr>
        <p:spPr/>
        <p:txBody>
          <a:bodyPr/>
          <a:lstStyle/>
          <a:p>
            <a:r>
              <a:rPr lang="en-US" smtClean="0"/>
              <a:t>Persistent under prediction of strategy risk using Naïve (41%) and Standard (32%) risk models</a:t>
            </a:r>
          </a:p>
          <a:p>
            <a:endParaRPr lang="en-US" dirty="0"/>
          </a:p>
        </p:txBody>
      </p:sp>
      <p:sp>
        <p:nvSpPr>
          <p:cNvPr id="13" name="TextBox 12"/>
          <p:cNvSpPr txBox="1"/>
          <p:nvPr/>
        </p:nvSpPr>
        <p:spPr>
          <a:xfrm>
            <a:off x="4432686" y="5357983"/>
            <a:ext cx="914400" cy="914400"/>
          </a:xfrm>
          <a:prstGeom prst="rect">
            <a:avLst/>
          </a:prstGeom>
        </p:spPr>
        <p:txBody>
          <a:bodyPr vert="horz" wrap="none" lIns="91440" tIns="45720" rIns="91440" bIns="45720" rtlCol="0">
            <a:normAutofit/>
          </a:bodyPr>
          <a:lstStyle/>
          <a:p>
            <a:pPr marL="225425" marR="0" indent="-225425" algn="l" defTabSz="457200" rtl="0" eaLnBrk="1" fontAlgn="auto" latinLnBrk="0" hangingPunct="1">
              <a:lnSpc>
                <a:spcPct val="90000"/>
              </a:lnSpc>
              <a:spcBef>
                <a:spcPts val="900"/>
              </a:spcBef>
              <a:spcAft>
                <a:spcPts val="0"/>
              </a:spcAft>
              <a:buClr>
                <a:schemeClr val="tx2"/>
              </a:buClr>
              <a:buSzTx/>
              <a:tabLst/>
            </a:pPr>
            <a:endParaRPr kumimoji="0" lang="en-US" sz="2200" b="0"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14" name="TextBox 13"/>
          <p:cNvSpPr txBox="1"/>
          <p:nvPr/>
        </p:nvSpPr>
        <p:spPr>
          <a:xfrm>
            <a:off x="7001302" y="164176"/>
            <a:ext cx="1999706" cy="504564"/>
          </a:xfrm>
          <a:prstGeom prst="rect">
            <a:avLst/>
          </a:prstGeom>
          <a:solidFill>
            <a:schemeClr val="tx2">
              <a:lumMod val="20000"/>
              <a:lumOff val="80000"/>
            </a:schemeClr>
          </a:solidFill>
        </p:spPr>
        <p:txBody>
          <a:bodyPr vert="horz" wrap="none" lIns="91440" tIns="45720" rIns="91440" bIns="45720" rtlCol="0">
            <a:normAutofit/>
          </a:bodyPr>
          <a:lstStyle/>
          <a:p>
            <a:pPr marL="225425" marR="0" indent="-225425" algn="l" defTabSz="457200" rtl="0" eaLnBrk="1" fontAlgn="auto" latinLnBrk="0" hangingPunct="1">
              <a:lnSpc>
                <a:spcPct val="90000"/>
              </a:lnSpc>
              <a:spcBef>
                <a:spcPts val="900"/>
              </a:spcBef>
              <a:spcAft>
                <a:spcPts val="0"/>
              </a:spcAft>
              <a:buClr>
                <a:schemeClr val="tx2"/>
              </a:buClr>
              <a:buSzTx/>
              <a:tabLst/>
            </a:pPr>
            <a:r>
              <a:rPr lang="en-US" sz="2800" b="1" dirty="0" smtClean="0">
                <a:solidFill>
                  <a:schemeClr val="tx2"/>
                </a:solidFill>
              </a:rPr>
              <a:t>Manager III</a:t>
            </a:r>
            <a:endParaRPr kumimoji="0" lang="en-US" sz="2800" b="1" i="0" u="none" strike="noStrike" kern="1200" cap="none" spc="0" normalizeH="0" baseline="0" noProof="0" dirty="0" smtClean="0">
              <a:ln>
                <a:noFill/>
              </a:ln>
              <a:solidFill>
                <a:schemeClr val="tx2"/>
              </a:solidFill>
              <a:effectLst/>
              <a:uLnTx/>
              <a:uFillTx/>
              <a:latin typeface="+mn-lt"/>
              <a:ea typeface="+mn-ea"/>
              <a:cs typeface="+mn-cs"/>
            </a:endParaRPr>
          </a:p>
        </p:txBody>
      </p:sp>
      <p:pic>
        <p:nvPicPr>
          <p:cNvPr id="3076" name="Picture 4"/>
          <p:cNvPicPr>
            <a:picLocks noChangeAspect="1" noChangeArrowheads="1"/>
          </p:cNvPicPr>
          <p:nvPr/>
        </p:nvPicPr>
        <p:blipFill>
          <a:blip r:embed="rId2"/>
          <a:srcRect/>
          <a:stretch>
            <a:fillRect/>
          </a:stretch>
        </p:blipFill>
        <p:spPr bwMode="auto">
          <a:xfrm>
            <a:off x="914400" y="1986782"/>
            <a:ext cx="7363280" cy="42178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 Model Improved Risk Forecasts IV</a:t>
            </a:r>
            <a:endParaRPr lang="en-US" dirty="0"/>
          </a:p>
        </p:txBody>
      </p:sp>
      <p:sp>
        <p:nvSpPr>
          <p:cNvPr id="6" name="Content Placeholder 5"/>
          <p:cNvSpPr>
            <a:spLocks noGrp="1"/>
          </p:cNvSpPr>
          <p:nvPr>
            <p:ph idx="1"/>
          </p:nvPr>
        </p:nvSpPr>
        <p:spPr>
          <a:xfrm>
            <a:off x="797669" y="4764596"/>
            <a:ext cx="7840494" cy="786786"/>
          </a:xfrm>
        </p:spPr>
        <p:txBody>
          <a:bodyPr/>
          <a:lstStyle/>
          <a:p>
            <a:r>
              <a:rPr lang="en-US" dirty="0" smtClean="0"/>
              <a:t>Significant under prediction of portfolio risk using Naïve or Standard risk models</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13" name="TextBox 12"/>
          <p:cNvSpPr txBox="1"/>
          <p:nvPr/>
        </p:nvSpPr>
        <p:spPr>
          <a:xfrm>
            <a:off x="4432686" y="5357983"/>
            <a:ext cx="914400" cy="914400"/>
          </a:xfrm>
          <a:prstGeom prst="rect">
            <a:avLst/>
          </a:prstGeom>
        </p:spPr>
        <p:txBody>
          <a:bodyPr vert="horz" wrap="none" lIns="91440" tIns="45720" rIns="91440" bIns="45720" rtlCol="0">
            <a:normAutofit/>
          </a:bodyPr>
          <a:lstStyle/>
          <a:p>
            <a:pPr marL="225425" marR="0" indent="-225425" algn="l" defTabSz="457200" rtl="0" eaLnBrk="1" fontAlgn="auto" latinLnBrk="0" hangingPunct="1">
              <a:lnSpc>
                <a:spcPct val="90000"/>
              </a:lnSpc>
              <a:spcBef>
                <a:spcPts val="900"/>
              </a:spcBef>
              <a:spcAft>
                <a:spcPts val="0"/>
              </a:spcAft>
              <a:buClr>
                <a:schemeClr val="tx2"/>
              </a:buClr>
              <a:buSzTx/>
              <a:tabLst/>
            </a:pPr>
            <a:endParaRPr kumimoji="0" lang="en-US" sz="2200" b="0" i="0" u="none" strike="noStrike" kern="1200" cap="none" spc="0" normalizeH="0" baseline="0" noProof="0" dirty="0" smtClean="0">
              <a:ln>
                <a:noFill/>
              </a:ln>
              <a:solidFill>
                <a:schemeClr val="tx2"/>
              </a:solidFill>
              <a:effectLst/>
              <a:uLnTx/>
              <a:uFillTx/>
              <a:latin typeface="+mn-lt"/>
              <a:ea typeface="+mn-ea"/>
              <a:cs typeface="+mn-cs"/>
            </a:endParaRPr>
          </a:p>
        </p:txBody>
      </p:sp>
      <p:pic>
        <p:nvPicPr>
          <p:cNvPr id="6146" name="Picture 2"/>
          <p:cNvPicPr>
            <a:picLocks noChangeAspect="1" noChangeArrowheads="1"/>
          </p:cNvPicPr>
          <p:nvPr/>
        </p:nvPicPr>
        <p:blipFill>
          <a:blip r:embed="rId2"/>
          <a:srcRect/>
          <a:stretch>
            <a:fillRect/>
          </a:stretch>
        </p:blipFill>
        <p:spPr bwMode="auto">
          <a:xfrm>
            <a:off x="1106892" y="1341766"/>
            <a:ext cx="6124900" cy="2910527"/>
          </a:xfrm>
          <a:prstGeom prst="rect">
            <a:avLst/>
          </a:prstGeom>
          <a:noFill/>
          <a:ln w="9525">
            <a:noFill/>
            <a:miter lim="800000"/>
            <a:headEnd/>
            <a:tailEnd/>
          </a:ln>
        </p:spPr>
      </p:pic>
    </p:spTree>
    <p:extLst>
      <p:ext uri="{BB962C8B-B14F-4D97-AF65-F5344CB8AC3E}">
        <p14:creationId xmlns:p14="http://schemas.microsoft.com/office/powerpoint/2010/main" xmlns="" val="13696554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476" y="224125"/>
            <a:ext cx="8458931" cy="911498"/>
          </a:xfrm>
        </p:spPr>
        <p:txBody>
          <a:bodyPr/>
          <a:lstStyle/>
          <a:p>
            <a:r>
              <a:rPr lang="en-US" dirty="0" smtClean="0"/>
              <a:t>Conclusions</a:t>
            </a:r>
            <a:endParaRPr lang="en-US" dirty="0"/>
          </a:p>
        </p:txBody>
      </p:sp>
      <p:sp>
        <p:nvSpPr>
          <p:cNvPr id="6" name="Content Placeholder 5"/>
          <p:cNvSpPr>
            <a:spLocks noGrp="1"/>
          </p:cNvSpPr>
          <p:nvPr>
            <p:ph idx="1"/>
          </p:nvPr>
        </p:nvSpPr>
        <p:spPr>
          <a:xfrm>
            <a:off x="554476" y="1320021"/>
            <a:ext cx="7684852" cy="4818414"/>
          </a:xfrm>
        </p:spPr>
        <p:txBody>
          <a:bodyPr/>
          <a:lstStyle/>
          <a:p>
            <a:r>
              <a:rPr lang="en-US" dirty="0" smtClean="0"/>
              <a:t>Systematic Equity Strategies may be used to measure exposure to potentially crowded factors/trades</a:t>
            </a:r>
          </a:p>
          <a:p>
            <a:endParaRPr lang="en-US" dirty="0"/>
          </a:p>
          <a:p>
            <a:r>
              <a:rPr lang="en-US" dirty="0" smtClean="0"/>
              <a:t>SES factors offer useful economic insights about portfolio risk</a:t>
            </a:r>
          </a:p>
          <a:p>
            <a:endParaRPr lang="en-US" dirty="0"/>
          </a:p>
          <a:p>
            <a:r>
              <a:rPr lang="en-US" dirty="0" smtClean="0"/>
              <a:t>SES improve risk forecasts of portfolio managers that tilt on these strategies</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13" name="TextBox 12"/>
          <p:cNvSpPr txBox="1"/>
          <p:nvPr/>
        </p:nvSpPr>
        <p:spPr>
          <a:xfrm>
            <a:off x="4432686" y="5357983"/>
            <a:ext cx="914400" cy="914400"/>
          </a:xfrm>
          <a:prstGeom prst="rect">
            <a:avLst/>
          </a:prstGeom>
        </p:spPr>
        <p:txBody>
          <a:bodyPr vert="horz" wrap="none" lIns="91440" tIns="45720" rIns="91440" bIns="45720" rtlCol="0">
            <a:normAutofit/>
          </a:bodyPr>
          <a:lstStyle/>
          <a:p>
            <a:pPr marL="225425" marR="0" indent="-225425" algn="l" defTabSz="457200" rtl="0" eaLnBrk="1" fontAlgn="auto" latinLnBrk="0" hangingPunct="1">
              <a:lnSpc>
                <a:spcPct val="90000"/>
              </a:lnSpc>
              <a:spcBef>
                <a:spcPts val="900"/>
              </a:spcBef>
              <a:spcAft>
                <a:spcPts val="0"/>
              </a:spcAft>
              <a:buClr>
                <a:schemeClr val="tx2"/>
              </a:buClr>
              <a:buSzTx/>
              <a:tabLst/>
            </a:pPr>
            <a:endParaRPr kumimoji="0" lang="en-US" sz="2200" b="0" i="0" u="none" strike="noStrike" kern="1200" cap="none" spc="0" normalizeH="0" baseline="0" noProof="0" dirty="0" smtClean="0">
              <a:ln>
                <a:noFill/>
              </a:ln>
              <a:solidFill>
                <a:schemeClr val="tx2"/>
              </a:solidFill>
              <a:effectLst/>
              <a:uLnTx/>
              <a:uFillTx/>
              <a:latin typeface="+mn-lt"/>
              <a:ea typeface="+mn-ea"/>
              <a:cs typeface="+mn-cs"/>
            </a:endParaRPr>
          </a:p>
        </p:txBody>
      </p:sp>
    </p:spTree>
    <p:extLst>
      <p:ext uri="{BB962C8B-B14F-4D97-AF65-F5344CB8AC3E}">
        <p14:creationId xmlns:p14="http://schemas.microsoft.com/office/powerpoint/2010/main" xmlns="" val="6704399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5"/>
          <p:cNvSpPr txBox="1">
            <a:spLocks/>
          </p:cNvSpPr>
          <p:nvPr/>
        </p:nvSpPr>
        <p:spPr>
          <a:xfrm>
            <a:off x="122910" y="0"/>
            <a:ext cx="8890498" cy="911498"/>
          </a:xfrm>
          <a:prstGeom prst="rect">
            <a:avLst/>
          </a:prstGeom>
        </p:spPr>
        <p:txBody>
          <a:bodyPr vert="horz" lIns="91440" tIns="45720" rIns="91440" bIns="45720" rtlCol="0" anchor="b">
            <a:normAutofit/>
          </a:bodyPr>
          <a:lstStyle/>
          <a:p>
            <a:pPr marL="0" marR="0" lvl="0" indent="0" algn="l" defTabSz="457200" rtl="0" eaLnBrk="1" fontAlgn="auto" latinLnBrk="0" hangingPunct="1">
              <a:lnSpc>
                <a:spcPts val="3000"/>
              </a:lnSpc>
              <a:spcBef>
                <a:spcPct val="0"/>
              </a:spcBef>
              <a:spcAft>
                <a:spcPts val="0"/>
              </a:spcAft>
              <a:buClrTx/>
              <a:buSzTx/>
              <a:buFontTx/>
              <a:buNone/>
              <a:tabLst/>
              <a:defRPr/>
            </a:pPr>
            <a:r>
              <a:rPr kumimoji="0" lang="en-GB" sz="2800" b="0" i="0" u="none" strike="noStrike" kern="1200" cap="none" spc="0" normalizeH="0" baseline="0" noProof="0" dirty="0" smtClean="0">
                <a:ln>
                  <a:noFill/>
                </a:ln>
                <a:solidFill>
                  <a:schemeClr val="accent1"/>
                </a:solidFill>
                <a:effectLst/>
                <a:uLnTx/>
                <a:uFillTx/>
                <a:latin typeface="+mj-lt"/>
                <a:ea typeface="+mj-ea"/>
                <a:cs typeface="+mj-cs"/>
              </a:rPr>
              <a:t>MSCI 24 Hour Global Client Service</a:t>
            </a:r>
            <a:endParaRPr kumimoji="0" lang="en-GB" sz="2800" b="0" i="0" u="none" strike="noStrike" kern="1200" cap="none" spc="0" normalizeH="0" baseline="0" noProof="0" dirty="0">
              <a:ln>
                <a:noFill/>
              </a:ln>
              <a:solidFill>
                <a:schemeClr val="accent1"/>
              </a:solidFill>
              <a:effectLst/>
              <a:uLnTx/>
              <a:uFillTx/>
              <a:latin typeface="+mj-lt"/>
              <a:ea typeface="+mj-ea"/>
              <a:cs typeface="+mj-cs"/>
            </a:endParaRPr>
          </a:p>
        </p:txBody>
      </p:sp>
      <p:sp>
        <p:nvSpPr>
          <p:cNvPr id="6" name="Rectangle 4"/>
          <p:cNvSpPr>
            <a:spLocks noChangeArrowheads="1"/>
          </p:cNvSpPr>
          <p:nvPr/>
        </p:nvSpPr>
        <p:spPr bwMode="gray">
          <a:xfrm>
            <a:off x="5957888" y="1477327"/>
            <a:ext cx="2770187" cy="2017713"/>
          </a:xfrm>
          <a:prstGeom prst="rect">
            <a:avLst/>
          </a:prstGeom>
          <a:noFill/>
          <a:ln w="9525">
            <a:noFill/>
            <a:miter lim="800000"/>
            <a:headEnd/>
            <a:tailEnd/>
          </a:ln>
        </p:spPr>
        <p:txBody>
          <a:bodyPr lIns="92064" tIns="46033" rIns="92064" bIns="46033"/>
          <a:lstStyle/>
          <a:p>
            <a:pPr defTabSz="1174750" eaLnBrk="0" hangingPunct="0">
              <a:lnSpc>
                <a:spcPct val="170000"/>
              </a:lnSpc>
              <a:buClr>
                <a:srgbClr val="212D6A"/>
              </a:buClr>
              <a:buSzPct val="110000"/>
              <a:buFont typeface="Wingdings" charset="2"/>
              <a:buNone/>
              <a:tabLst>
                <a:tab pos="169863" algn="l"/>
                <a:tab pos="962025" algn="l"/>
              </a:tabLst>
            </a:pPr>
            <a:r>
              <a:rPr lang="en-US" sz="1200" dirty="0">
                <a:solidFill>
                  <a:schemeClr val="accent1"/>
                </a:solidFill>
              </a:rPr>
              <a:t>Asia Pacific</a:t>
            </a:r>
            <a:endParaRPr lang="en-US" sz="1000" dirty="0">
              <a:solidFill>
                <a:schemeClr val="tx1"/>
              </a:solidFill>
            </a:endParaRPr>
          </a:p>
          <a:p>
            <a:pPr defTabSz="1174750" eaLnBrk="0" hangingPunct="0">
              <a:lnSpc>
                <a:spcPct val="170000"/>
              </a:lnSpc>
              <a:buClr>
                <a:srgbClr val="212D6A"/>
              </a:buClr>
              <a:buSzPct val="110000"/>
              <a:buFont typeface="Wingdings" charset="2"/>
              <a:buNone/>
              <a:tabLst>
                <a:tab pos="169863" algn="l"/>
                <a:tab pos="962025" algn="l"/>
              </a:tabLst>
            </a:pPr>
            <a:r>
              <a:rPr lang="en-US" sz="1000" b="0" dirty="0">
                <a:solidFill>
                  <a:schemeClr val="tx1"/>
                </a:solidFill>
              </a:rPr>
              <a:t>China North	10800.852.1032 </a:t>
            </a:r>
            <a:r>
              <a:rPr lang="en-US" sz="900" b="0" dirty="0">
                <a:solidFill>
                  <a:schemeClr val="tx1"/>
                </a:solidFill>
              </a:rPr>
              <a:t>(toll free)</a:t>
            </a:r>
          </a:p>
          <a:p>
            <a:pPr defTabSz="1174750" eaLnBrk="0" hangingPunct="0">
              <a:lnSpc>
                <a:spcPct val="170000"/>
              </a:lnSpc>
              <a:buClr>
                <a:srgbClr val="212D6A"/>
              </a:buClr>
              <a:buSzPct val="110000"/>
              <a:buFont typeface="Wingdings" charset="2"/>
              <a:buNone/>
              <a:tabLst>
                <a:tab pos="169863" algn="l"/>
                <a:tab pos="962025" algn="l"/>
              </a:tabLst>
            </a:pPr>
            <a:r>
              <a:rPr lang="en-US" sz="1000" b="0" dirty="0">
                <a:solidFill>
                  <a:schemeClr val="tx1"/>
                </a:solidFill>
              </a:rPr>
              <a:t>China South	10800.152.1032 </a:t>
            </a:r>
            <a:r>
              <a:rPr lang="en-US" sz="900" b="0" dirty="0">
                <a:solidFill>
                  <a:schemeClr val="tx1"/>
                </a:solidFill>
              </a:rPr>
              <a:t>(toll free)</a:t>
            </a:r>
            <a:endParaRPr lang="en-US" sz="1000" b="0" dirty="0">
              <a:solidFill>
                <a:schemeClr val="tx1"/>
              </a:solidFill>
            </a:endParaRPr>
          </a:p>
          <a:p>
            <a:pPr defTabSz="1174750" eaLnBrk="0" hangingPunct="0">
              <a:lnSpc>
                <a:spcPct val="170000"/>
              </a:lnSpc>
              <a:buClr>
                <a:srgbClr val="212D6A"/>
              </a:buClr>
              <a:buSzPct val="110000"/>
              <a:buFont typeface="Wingdings" charset="2"/>
              <a:buNone/>
              <a:tabLst>
                <a:tab pos="169863" algn="l"/>
                <a:tab pos="962025" algn="l"/>
              </a:tabLst>
            </a:pPr>
            <a:r>
              <a:rPr lang="en-US" sz="1000" b="0" dirty="0">
                <a:solidFill>
                  <a:schemeClr val="tx1"/>
                </a:solidFill>
              </a:rPr>
              <a:t>Hong Kong	+852.2844.9333</a:t>
            </a:r>
          </a:p>
          <a:p>
            <a:pPr defTabSz="1174750" eaLnBrk="0" hangingPunct="0">
              <a:lnSpc>
                <a:spcPct val="170000"/>
              </a:lnSpc>
              <a:buClr>
                <a:srgbClr val="212D6A"/>
              </a:buClr>
              <a:buSzPct val="110000"/>
              <a:buFont typeface="Wingdings" charset="2"/>
              <a:buNone/>
              <a:tabLst>
                <a:tab pos="169863" algn="l"/>
                <a:tab pos="962025" algn="l"/>
              </a:tabLst>
            </a:pPr>
            <a:r>
              <a:rPr lang="en-GB" sz="1000" b="0" dirty="0" smtClean="0">
                <a:solidFill>
                  <a:schemeClr val="tx1"/>
                </a:solidFill>
              </a:rPr>
              <a:t>Seoul	00798.8521.3392 </a:t>
            </a:r>
            <a:r>
              <a:rPr lang="en-GB" sz="900" b="0" dirty="0" smtClean="0">
                <a:solidFill>
                  <a:schemeClr val="tx1"/>
                </a:solidFill>
              </a:rPr>
              <a:t>(toll free)</a:t>
            </a:r>
            <a:endParaRPr lang="en-US" sz="1000" b="0" dirty="0" smtClean="0">
              <a:solidFill>
                <a:schemeClr val="tx1"/>
              </a:solidFill>
            </a:endParaRPr>
          </a:p>
          <a:p>
            <a:pPr defTabSz="1174750" eaLnBrk="0" hangingPunct="0">
              <a:lnSpc>
                <a:spcPct val="170000"/>
              </a:lnSpc>
              <a:buClr>
                <a:srgbClr val="212D6A"/>
              </a:buClr>
              <a:buSzPct val="110000"/>
              <a:buFont typeface="Wingdings" charset="2"/>
              <a:buNone/>
              <a:tabLst>
                <a:tab pos="169863" algn="l"/>
                <a:tab pos="962025" algn="l"/>
              </a:tabLst>
            </a:pPr>
            <a:r>
              <a:rPr lang="en-US" sz="1000" b="0" dirty="0" smtClean="0">
                <a:solidFill>
                  <a:schemeClr val="tx1"/>
                </a:solidFill>
              </a:rPr>
              <a:t>Singapore</a:t>
            </a:r>
            <a:r>
              <a:rPr lang="en-US" sz="1000" b="0" dirty="0">
                <a:solidFill>
                  <a:schemeClr val="tx1"/>
                </a:solidFill>
              </a:rPr>
              <a:t>	</a:t>
            </a:r>
            <a:r>
              <a:rPr lang="en-US" sz="1000" b="0" dirty="0" smtClean="0"/>
              <a:t>800.852.3749 </a:t>
            </a:r>
            <a:r>
              <a:rPr lang="en-US" sz="900" b="0" dirty="0" smtClean="0"/>
              <a:t>(toll free)</a:t>
            </a:r>
            <a:endParaRPr lang="en-US" sz="900" b="0" dirty="0">
              <a:solidFill>
                <a:schemeClr val="tx1"/>
              </a:solidFill>
            </a:endParaRPr>
          </a:p>
          <a:p>
            <a:pPr defTabSz="1174750" eaLnBrk="0" hangingPunct="0">
              <a:lnSpc>
                <a:spcPct val="170000"/>
              </a:lnSpc>
              <a:buClr>
                <a:srgbClr val="212D6A"/>
              </a:buClr>
              <a:buSzPct val="110000"/>
              <a:buFont typeface="Wingdings" charset="2"/>
              <a:buNone/>
              <a:tabLst>
                <a:tab pos="169863" algn="l"/>
                <a:tab pos="962025" algn="l"/>
              </a:tabLst>
            </a:pPr>
            <a:r>
              <a:rPr lang="en-US" sz="1000" b="0" dirty="0">
                <a:solidFill>
                  <a:schemeClr val="tx1"/>
                </a:solidFill>
              </a:rPr>
              <a:t>Sydney	+</a:t>
            </a:r>
            <a:r>
              <a:rPr lang="en-US" sz="1000" b="0" dirty="0" smtClean="0">
                <a:solidFill>
                  <a:schemeClr val="tx1"/>
                </a:solidFill>
              </a:rPr>
              <a:t>61.2.9033.9333</a:t>
            </a:r>
          </a:p>
          <a:p>
            <a:pPr defTabSz="1174750" eaLnBrk="0" hangingPunct="0">
              <a:lnSpc>
                <a:spcPct val="170000"/>
              </a:lnSpc>
              <a:buClr>
                <a:srgbClr val="212D6A"/>
              </a:buClr>
              <a:buSzPct val="110000"/>
              <a:buFont typeface="Wingdings" charset="2"/>
              <a:buNone/>
              <a:tabLst>
                <a:tab pos="169863" algn="l"/>
                <a:tab pos="962025" algn="l"/>
              </a:tabLst>
            </a:pPr>
            <a:r>
              <a:rPr lang="en-US" sz="1000" dirty="0" smtClean="0"/>
              <a:t>Taiwan	008.0112.7513 </a:t>
            </a:r>
            <a:r>
              <a:rPr lang="en-US" sz="900" dirty="0" smtClean="0"/>
              <a:t>(toll free)</a:t>
            </a:r>
            <a:endParaRPr lang="en-US" sz="900" b="0" dirty="0">
              <a:solidFill>
                <a:schemeClr val="tx1"/>
              </a:solidFill>
            </a:endParaRPr>
          </a:p>
          <a:p>
            <a:pPr defTabSz="1174750" eaLnBrk="0" hangingPunct="0">
              <a:lnSpc>
                <a:spcPct val="170000"/>
              </a:lnSpc>
              <a:buClr>
                <a:srgbClr val="212D6A"/>
              </a:buClr>
              <a:buSzPct val="110000"/>
              <a:buFont typeface="Wingdings" charset="2"/>
              <a:buNone/>
              <a:tabLst>
                <a:tab pos="169863" algn="l"/>
                <a:tab pos="962025" algn="l"/>
              </a:tabLst>
            </a:pPr>
            <a:r>
              <a:rPr lang="en-US" sz="1000" b="0" dirty="0">
                <a:solidFill>
                  <a:schemeClr val="tx1"/>
                </a:solidFill>
              </a:rPr>
              <a:t>Tokyo	+81.3.5226.8222</a:t>
            </a:r>
          </a:p>
          <a:p>
            <a:pPr defTabSz="1174750" eaLnBrk="0" hangingPunct="0">
              <a:lnSpc>
                <a:spcPct val="170000"/>
              </a:lnSpc>
              <a:buClr>
                <a:srgbClr val="212D6A"/>
              </a:buClr>
              <a:buSzPct val="110000"/>
              <a:tabLst>
                <a:tab pos="169863" algn="l"/>
                <a:tab pos="962025" algn="l"/>
              </a:tabLst>
            </a:pPr>
            <a:endParaRPr lang="en-US" b="0" dirty="0">
              <a:solidFill>
                <a:srgbClr val="000099"/>
              </a:solidFill>
            </a:endParaRPr>
          </a:p>
        </p:txBody>
      </p:sp>
      <p:sp>
        <p:nvSpPr>
          <p:cNvPr id="7" name="Rectangle 5"/>
          <p:cNvSpPr>
            <a:spLocks noChangeArrowheads="1"/>
          </p:cNvSpPr>
          <p:nvPr/>
        </p:nvSpPr>
        <p:spPr bwMode="gray">
          <a:xfrm>
            <a:off x="3463925" y="1482090"/>
            <a:ext cx="2701925" cy="3025775"/>
          </a:xfrm>
          <a:prstGeom prst="rect">
            <a:avLst/>
          </a:prstGeom>
          <a:noFill/>
          <a:ln w="9525">
            <a:noFill/>
            <a:miter lim="800000"/>
            <a:headEnd/>
            <a:tailEnd/>
          </a:ln>
        </p:spPr>
        <p:txBody>
          <a:bodyPr lIns="92064" tIns="46033" rIns="92064" bIns="46033"/>
          <a:lstStyle/>
          <a:p>
            <a:pPr marL="325438" indent="-325438" defTabSz="1174750" eaLnBrk="0" hangingPunct="0">
              <a:lnSpc>
                <a:spcPct val="170000"/>
              </a:lnSpc>
              <a:buClr>
                <a:srgbClr val="212D6A"/>
              </a:buClr>
              <a:buSzPct val="110000"/>
              <a:buFont typeface="Wingdings" charset="2"/>
              <a:buNone/>
              <a:tabLst>
                <a:tab pos="325438" algn="l"/>
                <a:tab pos="800100" algn="l"/>
              </a:tabLst>
            </a:pPr>
            <a:r>
              <a:rPr lang="de-DE" sz="1200" dirty="0">
                <a:solidFill>
                  <a:schemeClr val="accent1"/>
                </a:solidFill>
              </a:rPr>
              <a:t>Europe, Middle East &amp; Africa</a:t>
            </a:r>
            <a:r>
              <a:rPr lang="de-DE" sz="1000" dirty="0">
                <a:solidFill>
                  <a:schemeClr val="tx1"/>
                </a:solidFill>
              </a:rPr>
              <a:t>             </a:t>
            </a:r>
          </a:p>
          <a:p>
            <a:pPr marL="325438" indent="-325438" defTabSz="1174750" eaLnBrk="0" hangingPunct="0">
              <a:lnSpc>
                <a:spcPct val="170000"/>
              </a:lnSpc>
              <a:buClr>
                <a:srgbClr val="212D6A"/>
              </a:buClr>
              <a:buSzPct val="110000"/>
              <a:buFont typeface="Wingdings" charset="2"/>
              <a:buNone/>
              <a:tabLst>
                <a:tab pos="325438" algn="l"/>
                <a:tab pos="800100" algn="l"/>
              </a:tabLst>
            </a:pPr>
            <a:r>
              <a:rPr lang="de-DE" sz="1000" b="0" dirty="0" smtClean="0">
                <a:solidFill>
                  <a:schemeClr val="tx1"/>
                </a:solidFill>
              </a:rPr>
              <a:t>Cape </a:t>
            </a:r>
            <a:r>
              <a:rPr lang="de-DE" sz="1000" b="0" dirty="0">
                <a:solidFill>
                  <a:schemeClr val="tx1"/>
                </a:solidFill>
              </a:rPr>
              <a:t>Town	+</a:t>
            </a:r>
            <a:r>
              <a:rPr lang="de-DE" sz="1000" b="0" dirty="0" smtClean="0">
                <a:solidFill>
                  <a:schemeClr val="tx1"/>
                </a:solidFill>
              </a:rPr>
              <a:t>27.21.673.0100</a:t>
            </a:r>
            <a:endParaRPr lang="de-DE" sz="1000" b="0" dirty="0">
              <a:solidFill>
                <a:schemeClr val="tx1"/>
              </a:solidFill>
            </a:endParaRPr>
          </a:p>
          <a:p>
            <a:pPr marL="325438" indent="-325438" defTabSz="1174750" eaLnBrk="0" hangingPunct="0">
              <a:lnSpc>
                <a:spcPct val="170000"/>
              </a:lnSpc>
              <a:buClr>
                <a:srgbClr val="212D6A"/>
              </a:buClr>
              <a:buSzPct val="110000"/>
              <a:buFont typeface="Wingdings" charset="2"/>
              <a:buNone/>
              <a:tabLst>
                <a:tab pos="325438" algn="l"/>
                <a:tab pos="800100" algn="l"/>
              </a:tabLst>
            </a:pPr>
            <a:r>
              <a:rPr lang="de-DE" sz="1000" b="0" dirty="0">
                <a:solidFill>
                  <a:schemeClr val="tx1"/>
                </a:solidFill>
              </a:rPr>
              <a:t>Frankfurt	+49.69.133.859.00</a:t>
            </a:r>
          </a:p>
          <a:p>
            <a:pPr marL="325438" indent="-325438" defTabSz="1174750" eaLnBrk="0" hangingPunct="0">
              <a:lnSpc>
                <a:spcPct val="170000"/>
              </a:lnSpc>
              <a:buClr>
                <a:srgbClr val="212D6A"/>
              </a:buClr>
              <a:buSzPct val="110000"/>
              <a:buFont typeface="Wingdings" charset="2"/>
              <a:buNone/>
              <a:tabLst>
                <a:tab pos="325438" algn="l"/>
                <a:tab pos="800100" algn="l"/>
              </a:tabLst>
            </a:pPr>
            <a:r>
              <a:rPr lang="de-DE" sz="1000" b="0" dirty="0">
                <a:solidFill>
                  <a:schemeClr val="tx1"/>
                </a:solidFill>
              </a:rPr>
              <a:t>Geneva	+</a:t>
            </a:r>
            <a:r>
              <a:rPr lang="de-DE" sz="1000" b="0" dirty="0" smtClean="0">
                <a:solidFill>
                  <a:schemeClr val="tx1"/>
                </a:solidFill>
              </a:rPr>
              <a:t>41.22.817.9777</a:t>
            </a:r>
            <a:endParaRPr lang="de-DE" sz="1000" b="0" dirty="0">
              <a:solidFill>
                <a:schemeClr val="tx1"/>
              </a:solidFill>
            </a:endParaRPr>
          </a:p>
          <a:p>
            <a:pPr marL="325438" indent="-325438" defTabSz="1174750" eaLnBrk="0" hangingPunct="0">
              <a:lnSpc>
                <a:spcPct val="170000"/>
              </a:lnSpc>
              <a:buClr>
                <a:srgbClr val="212D6A"/>
              </a:buClr>
              <a:buSzPct val="110000"/>
              <a:buFont typeface="Wingdings" charset="2"/>
              <a:buNone/>
              <a:tabLst>
                <a:tab pos="325438" algn="l"/>
                <a:tab pos="800100" algn="l"/>
              </a:tabLst>
            </a:pPr>
            <a:r>
              <a:rPr lang="de-DE" sz="1000" b="0" dirty="0">
                <a:solidFill>
                  <a:schemeClr val="tx1"/>
                </a:solidFill>
              </a:rPr>
              <a:t>London	+44.20.7618.2222</a:t>
            </a:r>
          </a:p>
          <a:p>
            <a:pPr marL="325438" indent="-325438" defTabSz="1174750" eaLnBrk="0" hangingPunct="0">
              <a:lnSpc>
                <a:spcPct val="170000"/>
              </a:lnSpc>
              <a:buClr>
                <a:srgbClr val="212D6A"/>
              </a:buClr>
              <a:buSzPct val="110000"/>
              <a:buFont typeface="Wingdings" charset="2"/>
              <a:buNone/>
              <a:tabLst>
                <a:tab pos="325438" algn="l"/>
                <a:tab pos="800100" algn="l"/>
              </a:tabLst>
            </a:pPr>
            <a:r>
              <a:rPr lang="de-DE" sz="1000" b="0" dirty="0" smtClean="0">
                <a:solidFill>
                  <a:schemeClr val="tx1"/>
                </a:solidFill>
              </a:rPr>
              <a:t>Milan</a:t>
            </a:r>
            <a:r>
              <a:rPr lang="de-DE" sz="1000" b="0" dirty="0">
                <a:solidFill>
                  <a:schemeClr val="tx1"/>
                </a:solidFill>
              </a:rPr>
              <a:t>		+39.02.5849.0415</a:t>
            </a:r>
          </a:p>
          <a:p>
            <a:pPr marL="325438" indent="-325438" defTabSz="1174750" eaLnBrk="0" hangingPunct="0">
              <a:lnSpc>
                <a:spcPct val="170000"/>
              </a:lnSpc>
              <a:buClr>
                <a:srgbClr val="212D6A"/>
              </a:buClr>
              <a:buSzPct val="110000"/>
              <a:buFont typeface="Wingdings" charset="2"/>
              <a:buNone/>
              <a:tabLst>
                <a:tab pos="325438" algn="l"/>
                <a:tab pos="800100" algn="l"/>
              </a:tabLst>
            </a:pPr>
            <a:r>
              <a:rPr lang="de-DE" sz="1000" b="0" dirty="0">
                <a:solidFill>
                  <a:schemeClr val="tx1"/>
                </a:solidFill>
              </a:rPr>
              <a:t>Paris		0800.91.59.17 </a:t>
            </a:r>
            <a:r>
              <a:rPr lang="de-DE" sz="900" b="0" dirty="0">
                <a:solidFill>
                  <a:schemeClr val="tx1"/>
                </a:solidFill>
              </a:rPr>
              <a:t>(toll free)</a:t>
            </a:r>
          </a:p>
          <a:p>
            <a:pPr marL="325438" indent="-325438" defTabSz="1174750" eaLnBrk="0" hangingPunct="0">
              <a:lnSpc>
                <a:spcPct val="200000"/>
              </a:lnSpc>
              <a:spcAft>
                <a:spcPct val="75000"/>
              </a:spcAft>
              <a:buClr>
                <a:srgbClr val="212D6A"/>
              </a:buClr>
              <a:buSzPct val="110000"/>
              <a:buFont typeface="Wingdings" charset="2"/>
              <a:buChar char="§"/>
              <a:tabLst>
                <a:tab pos="325438" algn="l"/>
                <a:tab pos="800100" algn="l"/>
              </a:tabLst>
            </a:pPr>
            <a:endParaRPr lang="en-US" sz="1000" b="0" dirty="0">
              <a:solidFill>
                <a:srgbClr val="000099"/>
              </a:solidFill>
            </a:endParaRPr>
          </a:p>
        </p:txBody>
      </p:sp>
      <p:sp>
        <p:nvSpPr>
          <p:cNvPr id="8" name="Rectangle 6"/>
          <p:cNvSpPr>
            <a:spLocks noChangeArrowheads="1"/>
          </p:cNvSpPr>
          <p:nvPr/>
        </p:nvSpPr>
        <p:spPr bwMode="gray">
          <a:xfrm>
            <a:off x="762000" y="1482090"/>
            <a:ext cx="2797175" cy="3195637"/>
          </a:xfrm>
          <a:prstGeom prst="rect">
            <a:avLst/>
          </a:prstGeom>
          <a:noFill/>
          <a:ln w="9525">
            <a:noFill/>
            <a:miter lim="800000"/>
            <a:headEnd/>
            <a:tailEnd/>
          </a:ln>
        </p:spPr>
        <p:txBody>
          <a:bodyPr lIns="92064" tIns="46033" rIns="92064" bIns="46033"/>
          <a:lstStyle/>
          <a:p>
            <a:pPr marL="325438" indent="-325438" defTabSz="1174750" eaLnBrk="0" hangingPunct="0">
              <a:lnSpc>
                <a:spcPct val="170000"/>
              </a:lnSpc>
              <a:buClr>
                <a:srgbClr val="212D6A"/>
              </a:buClr>
              <a:buSzPct val="110000"/>
              <a:buFont typeface="Wingdings" charset="2"/>
              <a:buNone/>
              <a:tabLst>
                <a:tab pos="977900" algn="l"/>
              </a:tabLst>
            </a:pPr>
            <a:r>
              <a:rPr lang="en-US" sz="1200" dirty="0">
                <a:solidFill>
                  <a:schemeClr val="accent1"/>
                </a:solidFill>
              </a:rPr>
              <a:t>Americas</a:t>
            </a:r>
            <a:r>
              <a:rPr lang="en-US" sz="1000" dirty="0">
                <a:solidFill>
                  <a:schemeClr val="tx1"/>
                </a:solidFill>
              </a:rPr>
              <a:t>	 </a:t>
            </a:r>
          </a:p>
          <a:p>
            <a:pPr marL="325438" indent="-325438" defTabSz="1174750" eaLnBrk="0" hangingPunct="0">
              <a:lnSpc>
                <a:spcPct val="170000"/>
              </a:lnSpc>
              <a:buClr>
                <a:srgbClr val="212D6A"/>
              </a:buClr>
              <a:buSzPct val="110000"/>
              <a:buFont typeface="Wingdings" charset="2"/>
              <a:buNone/>
              <a:tabLst>
                <a:tab pos="977900" algn="l"/>
              </a:tabLst>
            </a:pPr>
            <a:r>
              <a:rPr lang="en-US" sz="1000" b="0" dirty="0">
                <a:solidFill>
                  <a:schemeClr val="tx1"/>
                </a:solidFill>
              </a:rPr>
              <a:t>Americas	1.888.588.4567 </a:t>
            </a:r>
            <a:r>
              <a:rPr lang="en-US" sz="900" b="0" dirty="0">
                <a:solidFill>
                  <a:schemeClr val="tx1"/>
                </a:solidFill>
              </a:rPr>
              <a:t>(toll free)</a:t>
            </a:r>
            <a:endParaRPr lang="en-US" sz="1000" b="0" dirty="0">
              <a:solidFill>
                <a:schemeClr val="tx1"/>
              </a:solidFill>
            </a:endParaRPr>
          </a:p>
          <a:p>
            <a:pPr marL="325438" indent="-325438" defTabSz="1174750" eaLnBrk="0" hangingPunct="0">
              <a:lnSpc>
                <a:spcPct val="170000"/>
              </a:lnSpc>
              <a:buClr>
                <a:srgbClr val="212D6A"/>
              </a:buClr>
              <a:buSzPct val="110000"/>
              <a:buFont typeface="Wingdings" charset="2"/>
              <a:buNone/>
              <a:tabLst>
                <a:tab pos="977900" algn="l"/>
              </a:tabLst>
            </a:pPr>
            <a:r>
              <a:rPr lang="en-US" sz="1000" b="0" dirty="0">
                <a:solidFill>
                  <a:schemeClr val="tx1"/>
                </a:solidFill>
              </a:rPr>
              <a:t>Atlanta	+1.404.551.3212</a:t>
            </a:r>
          </a:p>
          <a:p>
            <a:pPr marL="325438" indent="-325438" defTabSz="1174750" eaLnBrk="0" hangingPunct="0">
              <a:lnSpc>
                <a:spcPct val="170000"/>
              </a:lnSpc>
              <a:buClr>
                <a:srgbClr val="212D6A"/>
              </a:buClr>
              <a:buSzPct val="110000"/>
              <a:buFont typeface="Wingdings" charset="2"/>
              <a:buNone/>
              <a:tabLst>
                <a:tab pos="977900" algn="l"/>
              </a:tabLst>
            </a:pPr>
            <a:r>
              <a:rPr lang="en-US" sz="1000" b="0" dirty="0">
                <a:solidFill>
                  <a:schemeClr val="tx1"/>
                </a:solidFill>
              </a:rPr>
              <a:t>Boston	+1.617.532.0920</a:t>
            </a:r>
          </a:p>
          <a:p>
            <a:pPr marL="325438" indent="-325438" defTabSz="1174750" eaLnBrk="0" hangingPunct="0">
              <a:lnSpc>
                <a:spcPct val="170000"/>
              </a:lnSpc>
              <a:buClr>
                <a:srgbClr val="212D6A"/>
              </a:buClr>
              <a:buSzPct val="110000"/>
              <a:buFont typeface="Wingdings" charset="2"/>
              <a:buNone/>
              <a:tabLst>
                <a:tab pos="977900" algn="l"/>
              </a:tabLst>
            </a:pPr>
            <a:r>
              <a:rPr lang="en-US" sz="1000" b="0" dirty="0">
                <a:solidFill>
                  <a:schemeClr val="tx1"/>
                </a:solidFill>
              </a:rPr>
              <a:t>Chicago	+1.312.706.4999</a:t>
            </a:r>
          </a:p>
          <a:p>
            <a:pPr marL="325438" indent="-325438" defTabSz="1174750" eaLnBrk="0" hangingPunct="0">
              <a:lnSpc>
                <a:spcPct val="170000"/>
              </a:lnSpc>
              <a:buClr>
                <a:srgbClr val="212D6A"/>
              </a:buClr>
              <a:buSzPct val="110000"/>
              <a:tabLst>
                <a:tab pos="977900" algn="l"/>
              </a:tabLst>
            </a:pPr>
            <a:r>
              <a:rPr lang="hu-HU" sz="1000" b="0" dirty="0" smtClean="0">
                <a:solidFill>
                  <a:schemeClr val="tx1"/>
                </a:solidFill>
              </a:rPr>
              <a:t>Monterrey	</a:t>
            </a:r>
            <a:r>
              <a:rPr lang="en-US" sz="1000" b="0" dirty="0" smtClean="0"/>
              <a:t>+52.81.1253.4020</a:t>
            </a:r>
            <a:endParaRPr lang="hu-HU" sz="1000" b="0" dirty="0" smtClean="0">
              <a:solidFill>
                <a:schemeClr val="tx1"/>
              </a:solidFill>
            </a:endParaRPr>
          </a:p>
          <a:p>
            <a:pPr marL="325438" indent="-325438" defTabSz="1174750" eaLnBrk="0" hangingPunct="0">
              <a:lnSpc>
                <a:spcPct val="170000"/>
              </a:lnSpc>
              <a:buClr>
                <a:srgbClr val="212D6A"/>
              </a:buClr>
              <a:buSzPct val="110000"/>
              <a:buFont typeface="Wingdings" charset="2"/>
              <a:buNone/>
              <a:tabLst>
                <a:tab pos="977900" algn="l"/>
              </a:tabLst>
            </a:pPr>
            <a:r>
              <a:rPr lang="en-US" sz="1000" b="0" dirty="0" smtClean="0">
                <a:solidFill>
                  <a:schemeClr val="tx1"/>
                </a:solidFill>
              </a:rPr>
              <a:t>Montreal</a:t>
            </a:r>
            <a:r>
              <a:rPr lang="en-US" sz="1000" b="0" dirty="0">
                <a:solidFill>
                  <a:schemeClr val="tx1"/>
                </a:solidFill>
              </a:rPr>
              <a:t>	+1.514.847.7506</a:t>
            </a:r>
          </a:p>
          <a:p>
            <a:pPr marL="325438" indent="-325438" defTabSz="1174750" eaLnBrk="0" hangingPunct="0">
              <a:lnSpc>
                <a:spcPct val="170000"/>
              </a:lnSpc>
              <a:buClr>
                <a:srgbClr val="212D6A"/>
              </a:buClr>
              <a:buSzPct val="110000"/>
              <a:buFont typeface="Wingdings" charset="2"/>
              <a:buNone/>
              <a:tabLst>
                <a:tab pos="977900" algn="l"/>
              </a:tabLst>
            </a:pPr>
            <a:r>
              <a:rPr lang="en-US" sz="1000" b="0" dirty="0" smtClean="0">
                <a:solidFill>
                  <a:schemeClr val="tx1"/>
                </a:solidFill>
              </a:rPr>
              <a:t>New </a:t>
            </a:r>
            <a:r>
              <a:rPr lang="en-US" sz="1000" b="0" dirty="0">
                <a:solidFill>
                  <a:schemeClr val="tx1"/>
                </a:solidFill>
              </a:rPr>
              <a:t>York	+1.212.804.3901</a:t>
            </a:r>
          </a:p>
          <a:p>
            <a:pPr marL="325438" indent="-325438" defTabSz="1174750" eaLnBrk="0" hangingPunct="0">
              <a:lnSpc>
                <a:spcPct val="170000"/>
              </a:lnSpc>
              <a:buClr>
                <a:srgbClr val="212D6A"/>
              </a:buClr>
              <a:buSzPct val="110000"/>
              <a:buFont typeface="Wingdings" charset="2"/>
              <a:buNone/>
              <a:tabLst>
                <a:tab pos="977900" algn="l"/>
              </a:tabLst>
            </a:pPr>
            <a:r>
              <a:rPr lang="en-US" sz="1000" b="0" dirty="0">
                <a:solidFill>
                  <a:schemeClr val="tx1"/>
                </a:solidFill>
              </a:rPr>
              <a:t>San Francisco	+</a:t>
            </a:r>
            <a:r>
              <a:rPr lang="en-US" sz="1000" b="0" dirty="0" smtClean="0">
                <a:solidFill>
                  <a:schemeClr val="tx1"/>
                </a:solidFill>
              </a:rPr>
              <a:t>1.415.</a:t>
            </a:r>
            <a:r>
              <a:rPr lang="hu-HU" sz="1000" b="0" dirty="0" smtClean="0">
                <a:solidFill>
                  <a:schemeClr val="tx1"/>
                </a:solidFill>
              </a:rPr>
              <a:t>836.8800</a:t>
            </a:r>
            <a:endParaRPr lang="en-US" sz="1000" b="0" dirty="0">
              <a:solidFill>
                <a:schemeClr val="tx1"/>
              </a:solidFill>
            </a:endParaRPr>
          </a:p>
          <a:p>
            <a:pPr marL="325438" indent="-325438" defTabSz="1174750" eaLnBrk="0" hangingPunct="0">
              <a:lnSpc>
                <a:spcPct val="170000"/>
              </a:lnSpc>
              <a:buClr>
                <a:srgbClr val="212D6A"/>
              </a:buClr>
              <a:buSzPct val="110000"/>
              <a:buFont typeface="Wingdings" charset="2"/>
              <a:buNone/>
              <a:tabLst>
                <a:tab pos="977900" algn="l"/>
              </a:tabLst>
            </a:pPr>
            <a:r>
              <a:rPr lang="en-US" sz="1000" b="0" dirty="0">
                <a:solidFill>
                  <a:schemeClr val="tx1"/>
                </a:solidFill>
              </a:rPr>
              <a:t>São Paulo 	+</a:t>
            </a:r>
            <a:r>
              <a:rPr lang="en-US" sz="1000" b="0" dirty="0" smtClean="0">
                <a:solidFill>
                  <a:schemeClr val="tx1"/>
                </a:solidFill>
              </a:rPr>
              <a:t>55.11.3706.1360</a:t>
            </a:r>
          </a:p>
          <a:p>
            <a:pPr marL="325438" indent="-325438" defTabSz="1174750" eaLnBrk="0" hangingPunct="0">
              <a:lnSpc>
                <a:spcPct val="170000"/>
              </a:lnSpc>
              <a:buClr>
                <a:srgbClr val="212D6A"/>
              </a:buClr>
              <a:buSzPct val="110000"/>
              <a:buFont typeface="Wingdings" charset="2"/>
              <a:buNone/>
              <a:tabLst>
                <a:tab pos="977900" algn="l"/>
              </a:tabLst>
            </a:pPr>
            <a:r>
              <a:rPr lang="en-US" sz="1000" b="0" dirty="0" smtClean="0">
                <a:solidFill>
                  <a:schemeClr val="tx1"/>
                </a:solidFill>
              </a:rPr>
              <a:t>Stamford	+1.203.325.5630</a:t>
            </a:r>
            <a:endParaRPr lang="en-US" sz="1000" b="0" dirty="0">
              <a:solidFill>
                <a:schemeClr val="tx1"/>
              </a:solidFill>
            </a:endParaRPr>
          </a:p>
          <a:p>
            <a:pPr marL="325438" indent="-325438" defTabSz="1174750" eaLnBrk="0" hangingPunct="0">
              <a:lnSpc>
                <a:spcPct val="170000"/>
              </a:lnSpc>
              <a:buClr>
                <a:srgbClr val="212D6A"/>
              </a:buClr>
              <a:buSzPct val="110000"/>
              <a:buFont typeface="Wingdings" charset="2"/>
              <a:buNone/>
              <a:tabLst>
                <a:tab pos="977900" algn="l"/>
              </a:tabLst>
            </a:pPr>
            <a:r>
              <a:rPr lang="en-US" sz="1000" b="0" dirty="0">
                <a:solidFill>
                  <a:schemeClr val="tx1"/>
                </a:solidFill>
              </a:rPr>
              <a:t>Toronto	+</a:t>
            </a:r>
            <a:r>
              <a:rPr lang="en-US" sz="1000" b="0" dirty="0" smtClean="0">
                <a:solidFill>
                  <a:schemeClr val="tx1"/>
                </a:solidFill>
              </a:rPr>
              <a:t>1.416.628.1007</a:t>
            </a:r>
          </a:p>
        </p:txBody>
      </p:sp>
      <p:sp>
        <p:nvSpPr>
          <p:cNvPr id="9" name="Line 8"/>
          <p:cNvSpPr>
            <a:spLocks noChangeShapeType="1"/>
          </p:cNvSpPr>
          <p:nvPr/>
        </p:nvSpPr>
        <p:spPr bwMode="auto">
          <a:xfrm>
            <a:off x="5791200" y="1553527"/>
            <a:ext cx="0" cy="3048000"/>
          </a:xfrm>
          <a:prstGeom prst="line">
            <a:avLst/>
          </a:prstGeom>
          <a:noFill/>
          <a:ln w="19050">
            <a:solidFill>
              <a:schemeClr val="accent1"/>
            </a:solidFill>
            <a:prstDash val="sysDot"/>
            <a:round/>
            <a:headEnd/>
            <a:tailEnd/>
          </a:ln>
        </p:spPr>
        <p:txBody>
          <a:bodyPr wrap="none" anchor="ctr"/>
          <a:lstStyle/>
          <a:p>
            <a:endParaRPr lang="en-US" dirty="0"/>
          </a:p>
        </p:txBody>
      </p:sp>
      <p:sp>
        <p:nvSpPr>
          <p:cNvPr id="10" name="Line 9"/>
          <p:cNvSpPr>
            <a:spLocks noChangeShapeType="1"/>
          </p:cNvSpPr>
          <p:nvPr/>
        </p:nvSpPr>
        <p:spPr bwMode="auto">
          <a:xfrm rot="5400000" flipH="1" flipV="1">
            <a:off x="4665663" y="1002664"/>
            <a:ext cx="0" cy="7654925"/>
          </a:xfrm>
          <a:prstGeom prst="line">
            <a:avLst/>
          </a:prstGeom>
          <a:noFill/>
          <a:ln w="19050">
            <a:solidFill>
              <a:schemeClr val="accent1"/>
            </a:solidFill>
            <a:prstDash val="sysDot"/>
            <a:round/>
            <a:headEnd/>
            <a:tailEnd/>
          </a:ln>
        </p:spPr>
        <p:txBody>
          <a:bodyPr wrap="none" anchor="ctr"/>
          <a:lstStyle/>
          <a:p>
            <a:endParaRPr lang="en-US" dirty="0"/>
          </a:p>
        </p:txBody>
      </p:sp>
      <p:sp>
        <p:nvSpPr>
          <p:cNvPr id="11" name="Line 10"/>
          <p:cNvSpPr>
            <a:spLocks noChangeShapeType="1"/>
          </p:cNvSpPr>
          <p:nvPr/>
        </p:nvSpPr>
        <p:spPr bwMode="auto">
          <a:xfrm>
            <a:off x="3352800" y="1553527"/>
            <a:ext cx="0" cy="3048000"/>
          </a:xfrm>
          <a:prstGeom prst="line">
            <a:avLst/>
          </a:prstGeom>
          <a:noFill/>
          <a:ln w="19050">
            <a:solidFill>
              <a:schemeClr val="accent1"/>
            </a:solidFill>
            <a:prstDash val="sysDot"/>
            <a:round/>
            <a:headEnd/>
            <a:tailEnd/>
          </a:ln>
        </p:spPr>
        <p:txBody>
          <a:bodyPr wrap="none" anchor="ctr"/>
          <a:lstStyle/>
          <a:p>
            <a:endParaRPr lang="en-US" dirty="0"/>
          </a:p>
        </p:txBody>
      </p:sp>
      <p:sp>
        <p:nvSpPr>
          <p:cNvPr id="12" name="Text Box 7"/>
          <p:cNvSpPr txBox="1">
            <a:spLocks noChangeArrowheads="1"/>
          </p:cNvSpPr>
          <p:nvPr/>
        </p:nvSpPr>
        <p:spPr bwMode="gray">
          <a:xfrm>
            <a:off x="685800" y="4906327"/>
            <a:ext cx="7705725" cy="338542"/>
          </a:xfrm>
          <a:prstGeom prst="rect">
            <a:avLst/>
          </a:prstGeom>
          <a:noFill/>
          <a:ln w="25400">
            <a:noFill/>
            <a:miter lim="800000"/>
            <a:headEnd/>
            <a:tailEnd/>
          </a:ln>
        </p:spPr>
        <p:txBody>
          <a:bodyPr lIns="91429" tIns="45714" rIns="91429" bIns="45714">
            <a:spAutoFit/>
          </a:bodyPr>
          <a:lstStyle>
            <a:defPPr>
              <a:defRPr lang="en-US"/>
            </a:defPPr>
            <a:lvl1pPr algn="l" rtl="0" fontAlgn="base">
              <a:spcBef>
                <a:spcPct val="0"/>
              </a:spcBef>
              <a:spcAft>
                <a:spcPct val="0"/>
              </a:spcAft>
              <a:defRPr sz="2000" b="1" kern="1200">
                <a:solidFill>
                  <a:srgbClr val="000000"/>
                </a:solidFill>
                <a:latin typeface="Arial" charset="0"/>
                <a:ea typeface="+mn-ea"/>
                <a:cs typeface="Arial" charset="0"/>
              </a:defRPr>
            </a:lvl1pPr>
            <a:lvl2pPr marL="457200" algn="l" rtl="0" fontAlgn="base">
              <a:spcBef>
                <a:spcPct val="0"/>
              </a:spcBef>
              <a:spcAft>
                <a:spcPct val="0"/>
              </a:spcAft>
              <a:defRPr sz="2000" b="1" kern="1200">
                <a:solidFill>
                  <a:srgbClr val="000000"/>
                </a:solidFill>
                <a:latin typeface="Arial" charset="0"/>
                <a:ea typeface="+mn-ea"/>
                <a:cs typeface="Arial" charset="0"/>
              </a:defRPr>
            </a:lvl2pPr>
            <a:lvl3pPr marL="914400" algn="l" rtl="0" fontAlgn="base">
              <a:spcBef>
                <a:spcPct val="0"/>
              </a:spcBef>
              <a:spcAft>
                <a:spcPct val="0"/>
              </a:spcAft>
              <a:defRPr sz="2000" b="1" kern="1200">
                <a:solidFill>
                  <a:srgbClr val="000000"/>
                </a:solidFill>
                <a:latin typeface="Arial" charset="0"/>
                <a:ea typeface="+mn-ea"/>
                <a:cs typeface="Arial" charset="0"/>
              </a:defRPr>
            </a:lvl3pPr>
            <a:lvl4pPr marL="1371600" algn="l" rtl="0" fontAlgn="base">
              <a:spcBef>
                <a:spcPct val="0"/>
              </a:spcBef>
              <a:spcAft>
                <a:spcPct val="0"/>
              </a:spcAft>
              <a:defRPr sz="2000" b="1" kern="1200">
                <a:solidFill>
                  <a:srgbClr val="000000"/>
                </a:solidFill>
                <a:latin typeface="Arial" charset="0"/>
                <a:ea typeface="+mn-ea"/>
                <a:cs typeface="Arial" charset="0"/>
              </a:defRPr>
            </a:lvl4pPr>
            <a:lvl5pPr marL="1828800" algn="l" rtl="0" fontAlgn="base">
              <a:spcBef>
                <a:spcPct val="0"/>
              </a:spcBef>
              <a:spcAft>
                <a:spcPct val="0"/>
              </a:spcAft>
              <a:defRPr sz="2000" b="1" kern="1200">
                <a:solidFill>
                  <a:srgbClr val="000000"/>
                </a:solidFill>
                <a:latin typeface="Arial" charset="0"/>
                <a:ea typeface="+mn-ea"/>
                <a:cs typeface="Arial" charset="0"/>
              </a:defRPr>
            </a:lvl5pPr>
            <a:lvl6pPr marL="2286000" algn="l" defTabSz="914400" rtl="0" eaLnBrk="1" latinLnBrk="0" hangingPunct="1">
              <a:defRPr sz="2000" b="1" kern="1200">
                <a:solidFill>
                  <a:srgbClr val="000000"/>
                </a:solidFill>
                <a:latin typeface="Arial" charset="0"/>
                <a:ea typeface="+mn-ea"/>
                <a:cs typeface="Arial" charset="0"/>
              </a:defRPr>
            </a:lvl6pPr>
            <a:lvl7pPr marL="2743200" algn="l" defTabSz="914400" rtl="0" eaLnBrk="1" latinLnBrk="0" hangingPunct="1">
              <a:defRPr sz="2000" b="1" kern="1200">
                <a:solidFill>
                  <a:srgbClr val="000000"/>
                </a:solidFill>
                <a:latin typeface="Arial" charset="0"/>
                <a:ea typeface="+mn-ea"/>
                <a:cs typeface="Arial" charset="0"/>
              </a:defRPr>
            </a:lvl7pPr>
            <a:lvl8pPr marL="3200400" algn="l" defTabSz="914400" rtl="0" eaLnBrk="1" latinLnBrk="0" hangingPunct="1">
              <a:defRPr sz="2000" b="1" kern="1200">
                <a:solidFill>
                  <a:srgbClr val="000000"/>
                </a:solidFill>
                <a:latin typeface="Arial" charset="0"/>
                <a:ea typeface="+mn-ea"/>
                <a:cs typeface="Arial" charset="0"/>
              </a:defRPr>
            </a:lvl8pPr>
            <a:lvl9pPr marL="3657600" algn="l" defTabSz="914400" rtl="0" eaLnBrk="1" latinLnBrk="0" hangingPunct="1">
              <a:defRPr sz="2000" b="1" kern="1200">
                <a:solidFill>
                  <a:srgbClr val="000000"/>
                </a:solidFill>
                <a:latin typeface="Arial" charset="0"/>
                <a:ea typeface="+mn-ea"/>
                <a:cs typeface="Arial" charset="0"/>
              </a:defRPr>
            </a:lvl9pPr>
          </a:lstStyle>
          <a:p>
            <a:pPr eaLnBrk="0" hangingPunct="0"/>
            <a:r>
              <a:rPr lang="en-GB" sz="1600" b="0" dirty="0" smtClean="0">
                <a:solidFill>
                  <a:srgbClr val="0D115B"/>
                </a:solidFill>
                <a:latin typeface="Calibri"/>
                <a:cs typeface="Calibri"/>
              </a:rPr>
              <a:t>clientservice@msci.com | www.msci.com</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0"/>
          <p:cNvSpPr txBox="1">
            <a:spLocks/>
          </p:cNvSpPr>
          <p:nvPr/>
        </p:nvSpPr>
        <p:spPr>
          <a:xfrm>
            <a:off x="122910" y="0"/>
            <a:ext cx="8890498" cy="911498"/>
          </a:xfrm>
          <a:prstGeom prst="rect">
            <a:avLst/>
          </a:prstGeom>
        </p:spPr>
        <p:txBody>
          <a:bodyPr vert="horz" lIns="91440" tIns="45720" rIns="91440" bIns="45720" rtlCol="0" anchor="b">
            <a:normAutofit/>
          </a:bodyPr>
          <a:lstStyle/>
          <a:p>
            <a:pPr marL="0" marR="0" lvl="0" indent="0" algn="l" defTabSz="457200" rtl="0" eaLnBrk="1" fontAlgn="auto" latinLnBrk="0" hangingPunct="1">
              <a:lnSpc>
                <a:spcPts val="3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accent1"/>
                </a:solidFill>
                <a:effectLst/>
                <a:uLnTx/>
                <a:uFillTx/>
                <a:latin typeface="+mj-lt"/>
                <a:ea typeface="+mj-ea"/>
                <a:cs typeface="+mj-cs"/>
              </a:rPr>
              <a:t>Notice and Disclaimer</a:t>
            </a:r>
            <a:endParaRPr kumimoji="0" lang="en-GB" sz="2800" b="0" i="0" u="none" strike="noStrike" kern="1200" cap="none" spc="0" normalizeH="0" baseline="0" noProof="0" dirty="0">
              <a:ln>
                <a:noFill/>
              </a:ln>
              <a:solidFill>
                <a:schemeClr val="accent1"/>
              </a:solidFill>
              <a:effectLst/>
              <a:uLnTx/>
              <a:uFillTx/>
              <a:latin typeface="+mj-lt"/>
              <a:ea typeface="+mj-ea"/>
              <a:cs typeface="+mj-cs"/>
            </a:endParaRPr>
          </a:p>
        </p:txBody>
      </p:sp>
      <p:sp>
        <p:nvSpPr>
          <p:cNvPr id="6" name="Rectangle 4"/>
          <p:cNvSpPr txBox="1">
            <a:spLocks noChangeArrowheads="1"/>
          </p:cNvSpPr>
          <p:nvPr/>
        </p:nvSpPr>
        <p:spPr bwMode="gray">
          <a:xfrm>
            <a:off x="321868" y="763260"/>
            <a:ext cx="8425891" cy="5126365"/>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292100" lvl="0" indent="-292100" eaLnBrk="0" hangingPunct="0">
              <a:spcAft>
                <a:spcPct val="75000"/>
              </a:spcAft>
              <a:buClr>
                <a:srgbClr val="212D6A"/>
              </a:buClr>
              <a:buSzPct val="110000"/>
              <a:buFont typeface="Wingdings" pitchFamily="2" charset="2"/>
              <a:buChar char="§"/>
              <a:tabLst>
                <a:tab pos="292100" algn="l"/>
              </a:tabLst>
              <a:defRPr/>
            </a:pPr>
            <a:r>
              <a:rPr lang="en-GB" sz="800" kern="0" dirty="0" smtClean="0">
                <a:solidFill>
                  <a:srgbClr val="000000"/>
                </a:solidFill>
              </a:rPr>
              <a:t>This document and all of the information contained in it, including without limitation all text, data, graphs, charts (collectively, the “Information”) is the property of MSCI Inc. or its subsidiaries (collectively, “MSCI”), or MSCI’s licensors, direct or indirect suppliers or any third party involved in making or compiling any Information (collectively, with MSCI, the “Information Providers”) and is provided for informational purposes only.  The Information may not be reproduced or </a:t>
            </a:r>
            <a:r>
              <a:rPr lang="en-GB" sz="800" kern="0" dirty="0" err="1" smtClean="0">
                <a:solidFill>
                  <a:srgbClr val="000000"/>
                </a:solidFill>
              </a:rPr>
              <a:t>redisseminated</a:t>
            </a:r>
            <a:r>
              <a:rPr lang="en-GB" sz="800" kern="0" dirty="0" smtClean="0">
                <a:solidFill>
                  <a:srgbClr val="000000"/>
                </a:solidFill>
              </a:rPr>
              <a:t> in whole or in part without prior written permission from MSCI. </a:t>
            </a:r>
          </a:p>
          <a:p>
            <a:pPr marL="292100" lvl="0" indent="-292100" eaLnBrk="0" hangingPunct="0">
              <a:spcAft>
                <a:spcPct val="75000"/>
              </a:spcAft>
              <a:buClr>
                <a:srgbClr val="212D6A"/>
              </a:buClr>
              <a:buSzPct val="110000"/>
              <a:buFont typeface="Wingdings" pitchFamily="2" charset="2"/>
              <a:buChar char="§"/>
              <a:tabLst>
                <a:tab pos="292100" algn="l"/>
              </a:tabLst>
              <a:defRPr/>
            </a:pPr>
            <a:r>
              <a:rPr lang="en-GB" sz="800" kern="0" dirty="0" smtClean="0">
                <a:solidFill>
                  <a:srgbClr val="000000"/>
                </a:solidFill>
              </a:rPr>
              <a:t>The Information may not be used to create derivative works or to verify or correct other data or information.   For example (but without limitation), the Information may not be used to create indices, databases, risk models, analytics, software, or in connection with the issuing, offering, sponsoring, managing or marketing of any securities, portfolios, financial products or other investment vehicles utilizing or based on, linked to, tracking or otherwise derived from the Information or any other MSCI data, information, products or services.  </a:t>
            </a:r>
          </a:p>
          <a:p>
            <a:pPr marL="292100" lvl="0" indent="-292100" eaLnBrk="0" hangingPunct="0">
              <a:spcAft>
                <a:spcPct val="75000"/>
              </a:spcAft>
              <a:buClr>
                <a:srgbClr val="212D6A"/>
              </a:buClr>
              <a:buSzPct val="110000"/>
              <a:buFont typeface="Wingdings" pitchFamily="2" charset="2"/>
              <a:buChar char="§"/>
              <a:tabLst>
                <a:tab pos="292100" algn="l"/>
              </a:tabLst>
              <a:defRPr/>
            </a:pPr>
            <a:r>
              <a:rPr lang="en-GB" sz="800" kern="0" dirty="0" smtClean="0">
                <a:solidFill>
                  <a:srgbClr val="000000"/>
                </a:solidFill>
              </a:rPr>
              <a:t>The user of the Information assumes the entire risk of any use it may make or permit to be made of the Information.  NONE OF THE INFORMATION PROVIDERS MAKES ANY EXPRESS OR IMPLIED WARRANTIES OR REPRESENTATIONS WITH RESPECT TO THE INFORMATION (OR THE RESULTS TO BE OBTAINED BY THE USE THEREOF), AND TO THE MAXIMUM EXTENT PERMITTED BY APPLICABLE LAW, EACH INFORMATION PROVIDER EXPRESSLY DISCLAIMS ALL IMPLIED WARRANTIES (INCLUDING, WITHOUT LIMITATION, ANY IMPLIED WARRANTIES OF ORIGINALITY, ACCURACY, TIMELINESS, NON-INFRINGEMENT, COMPLETENESS, MERCHANTABILITY AND FITNESS FOR A PARTICULAR PURPOSE) WITH RESPECT TO ANY OF THE INFORMATION.</a:t>
            </a:r>
          </a:p>
          <a:p>
            <a:pPr marL="292100" lvl="0" indent="-292100" eaLnBrk="0" hangingPunct="0">
              <a:spcAft>
                <a:spcPct val="75000"/>
              </a:spcAft>
              <a:buClr>
                <a:srgbClr val="212D6A"/>
              </a:buClr>
              <a:buSzPct val="110000"/>
              <a:buFont typeface="Wingdings" pitchFamily="2" charset="2"/>
              <a:buChar char="§"/>
              <a:tabLst>
                <a:tab pos="292100" algn="l"/>
              </a:tabLst>
              <a:defRPr/>
            </a:pPr>
            <a:r>
              <a:rPr lang="en-GB" sz="800" kern="0" dirty="0" smtClean="0">
                <a:solidFill>
                  <a:srgbClr val="000000"/>
                </a:solidFill>
              </a:rPr>
              <a:t>Without limiting any of the foregoing and to the maximum extent permitted by applicable law, in no event shall any Information Provider have any liability regarding any of the Information for any direct, indirect, special, punitive, consequential (including lost profits) or any other damages even if notified of the possibility of such damages. The foregoing shall not exclude or limit any liability that may not by applicable law be excluded or limited, including without limitation (as applicable), any liability for death or personal injury to the extent that such injury results from the negligence or wilful default of itself, its servants, agents or sub-contractors.  </a:t>
            </a:r>
          </a:p>
          <a:p>
            <a:pPr marL="292100" lvl="0" indent="-292100" eaLnBrk="0" hangingPunct="0">
              <a:spcAft>
                <a:spcPct val="75000"/>
              </a:spcAft>
              <a:buClr>
                <a:srgbClr val="212D6A"/>
              </a:buClr>
              <a:buSzPct val="110000"/>
              <a:buFont typeface="Wingdings" pitchFamily="2" charset="2"/>
              <a:buChar char="§"/>
              <a:tabLst>
                <a:tab pos="292100" algn="l"/>
              </a:tabLst>
              <a:defRPr/>
            </a:pPr>
            <a:r>
              <a:rPr lang="en-GB" sz="800" kern="0" dirty="0" smtClean="0">
                <a:solidFill>
                  <a:srgbClr val="000000"/>
                </a:solidFill>
              </a:rPr>
              <a:t>Information containing any historical information, data or analysis should not be taken as an indication or guarantee of any future performance, analysis, forecast or prediction.  Past performance does not guarantee future results.</a:t>
            </a:r>
          </a:p>
          <a:p>
            <a:pPr marL="292100" lvl="0" indent="-292100" eaLnBrk="0" hangingPunct="0">
              <a:spcAft>
                <a:spcPct val="75000"/>
              </a:spcAft>
              <a:buClr>
                <a:srgbClr val="212D6A"/>
              </a:buClr>
              <a:buSzPct val="110000"/>
              <a:buFont typeface="Wingdings" pitchFamily="2" charset="2"/>
              <a:buChar char="§"/>
              <a:tabLst>
                <a:tab pos="292100" algn="l"/>
              </a:tabLst>
              <a:defRPr/>
            </a:pPr>
            <a:r>
              <a:rPr lang="en-GB" sz="800" kern="0" dirty="0" smtClean="0">
                <a:solidFill>
                  <a:srgbClr val="000000"/>
                </a:solidFill>
              </a:rPr>
              <a:t>None of the Information constitutes an offer to sell (or a solicitation of an offer to buy), any security, financial product or other investment vehicle or any trading strategy. </a:t>
            </a:r>
          </a:p>
          <a:p>
            <a:pPr marL="292100" lvl="0" indent="-292100" eaLnBrk="0" hangingPunct="0">
              <a:spcAft>
                <a:spcPct val="75000"/>
              </a:spcAft>
              <a:buClr>
                <a:srgbClr val="212D6A"/>
              </a:buClr>
              <a:buSzPct val="110000"/>
              <a:buFont typeface="Wingdings" pitchFamily="2" charset="2"/>
              <a:buChar char="§"/>
              <a:tabLst>
                <a:tab pos="292100" algn="l"/>
              </a:tabLst>
              <a:defRPr/>
            </a:pPr>
            <a:r>
              <a:rPr lang="en-GB" sz="800" kern="0" dirty="0" smtClean="0">
                <a:solidFill>
                  <a:srgbClr val="000000"/>
                </a:solidFill>
              </a:rPr>
              <a:t>You cannot invest in an index.  MSCI does not issue, sponsor, endorse, market, offer, review or otherwise express any opinion regarding any investment or financial product that may be based on or linked to the performance of any MSCI index.</a:t>
            </a:r>
          </a:p>
          <a:p>
            <a:pPr marL="292100" lvl="0" indent="-292100" eaLnBrk="0" hangingPunct="0">
              <a:spcAft>
                <a:spcPct val="75000"/>
              </a:spcAft>
              <a:buClr>
                <a:srgbClr val="212D6A"/>
              </a:buClr>
              <a:buSzPct val="110000"/>
              <a:buFont typeface="Wingdings" pitchFamily="2" charset="2"/>
              <a:buChar char="§"/>
              <a:tabLst>
                <a:tab pos="292100" algn="l"/>
              </a:tabLst>
              <a:defRPr/>
            </a:pPr>
            <a:r>
              <a:rPr lang="en-GB" sz="800" kern="0" dirty="0" smtClean="0">
                <a:solidFill>
                  <a:srgbClr val="000000"/>
                </a:solidFill>
              </a:rPr>
              <a:t>MSCI’s indirect wholly-owned subsidiary Institutional Shareholder Services, Inc. (“ISS”) is a Registered Investment Adviser under the Investment Advisers Act of 1940.  Except with respect to any applicable products or services from ISS (including applicable products or services from MSCI ESG Research, which are provided by ISS), neither MSCI nor any of its products or services recommends, endorses, approves or otherwise expresses any opinion regarding any issuer, securities, financial products or instruments or trading strategies and neither MSCI nor any of its products or services is intended to constitute investment advice or a recommendation to make (or refrain from making) any kind of investment decision and may not be relied on as such.</a:t>
            </a:r>
          </a:p>
          <a:p>
            <a:pPr marL="292100" lvl="0" indent="-292100" eaLnBrk="0" hangingPunct="0">
              <a:spcAft>
                <a:spcPct val="75000"/>
              </a:spcAft>
              <a:buClr>
                <a:srgbClr val="212D6A"/>
              </a:buClr>
              <a:buSzPct val="110000"/>
              <a:buFont typeface="Wingdings" pitchFamily="2" charset="2"/>
              <a:buChar char="§"/>
              <a:tabLst>
                <a:tab pos="292100" algn="l"/>
              </a:tabLst>
              <a:defRPr/>
            </a:pPr>
            <a:r>
              <a:rPr lang="en-GB" sz="800" kern="0" dirty="0" smtClean="0">
                <a:solidFill>
                  <a:srgbClr val="000000"/>
                </a:solidFill>
              </a:rPr>
              <a:t>The MSCI ESG Indices use ratings and other data, analysis and information from MSCI ESG Research.  MSCI ESG Research is produced by ISS or its subsidiaries.  Issuers mentioned or included in any MSCI ESG Research materials may be a client of MSCI, ISS, or another MSCI subsidiary, or the parent of, or affiliated with, a client of MSCI, ISS, or another MSCI subsidiary, including ISS Corporate Services, Inc., which provides tools and services to issuers.  MSCI ESG Research materials, including materials utilized in any MSCI ESG Indices or other products, have not been submitted to, nor received approval from, the United States Securities and Exchange Commission or any other regulatory body.</a:t>
            </a:r>
          </a:p>
          <a:p>
            <a:pPr marL="292100" lvl="0" indent="-292100" eaLnBrk="0" hangingPunct="0">
              <a:spcAft>
                <a:spcPct val="75000"/>
              </a:spcAft>
              <a:buClr>
                <a:srgbClr val="212D6A"/>
              </a:buClr>
              <a:buSzPct val="110000"/>
              <a:buFont typeface="Wingdings" pitchFamily="2" charset="2"/>
              <a:buChar char="§"/>
              <a:tabLst>
                <a:tab pos="292100" algn="l"/>
              </a:tabLst>
              <a:defRPr/>
            </a:pPr>
            <a:r>
              <a:rPr lang="en-GB" sz="800" kern="0" dirty="0" smtClean="0">
                <a:solidFill>
                  <a:srgbClr val="000000"/>
                </a:solidFill>
              </a:rPr>
              <a:t>Any use of or access to products, services or information of MSCI requires a license from MSCI.  MSCI, </a:t>
            </a:r>
            <a:r>
              <a:rPr lang="en-GB" sz="800" kern="0" dirty="0" err="1" smtClean="0">
                <a:solidFill>
                  <a:srgbClr val="000000"/>
                </a:solidFill>
              </a:rPr>
              <a:t>Barra</a:t>
            </a:r>
            <a:r>
              <a:rPr lang="en-GB" sz="800" kern="0" dirty="0" smtClean="0">
                <a:solidFill>
                  <a:srgbClr val="000000"/>
                </a:solidFill>
              </a:rPr>
              <a:t>, RiskMetrics, IPD, ISS, FEA, InvestorForce, and other MSCI brands and product names are the trademarks, service marks, or registered trademarks of MSCI or its subsidiaries in the United States and other jurisdictions.  The Global Industry Classification Standard (GICS) was developed by and is the exclusive property of MSCI and Standard &amp; Poor’s.  “Global Industry Classification Standard (GICS)” is a service mark of MSCI and Standard &amp; Poor’s.</a:t>
            </a:r>
            <a:br>
              <a:rPr lang="en-GB" sz="800" kern="0" dirty="0" smtClean="0">
                <a:solidFill>
                  <a:srgbClr val="000000"/>
                </a:solidFill>
              </a:rPr>
            </a:br>
            <a:r>
              <a:rPr lang="en-GB" sz="800" kern="0" dirty="0" smtClean="0">
                <a:solidFill>
                  <a:srgbClr val="000000"/>
                </a:solidFill>
              </a:rPr>
              <a:t/>
            </a:r>
            <a:br>
              <a:rPr lang="en-GB" sz="800" kern="0" dirty="0" smtClean="0">
                <a:solidFill>
                  <a:srgbClr val="000000"/>
                </a:solidFill>
              </a:rPr>
            </a:br>
            <a:r>
              <a:rPr lang="en-GB" sz="800" kern="0" dirty="0" smtClean="0">
                <a:solidFill>
                  <a:srgbClr val="000000"/>
                </a:solidFill>
              </a:rPr>
              <a:t>© 2014 MSCI Inc. All rights reserved.														Jan 2014		</a:t>
            </a:r>
            <a:r>
              <a:rPr lang="en-US" sz="800" kern="0" dirty="0" smtClean="0">
                <a:solidFill>
                  <a:srgbClr val="000000"/>
                </a:solidFill>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Agenda</a:t>
            </a:r>
            <a:endParaRPr lang="en-US" dirty="0"/>
          </a:p>
        </p:txBody>
      </p:sp>
      <p:sp>
        <p:nvSpPr>
          <p:cNvPr id="6" name="Content Placeholder 5"/>
          <p:cNvSpPr>
            <a:spLocks noGrp="1"/>
          </p:cNvSpPr>
          <p:nvPr>
            <p:ph idx="1"/>
          </p:nvPr>
        </p:nvSpPr>
        <p:spPr/>
        <p:txBody>
          <a:bodyPr/>
          <a:lstStyle/>
          <a:p>
            <a:r>
              <a:rPr lang="en-US" smtClean="0"/>
              <a:t>What are Systematic Equity Strategies (SES)?</a:t>
            </a:r>
          </a:p>
          <a:p>
            <a:r>
              <a:rPr lang="en-US" smtClean="0"/>
              <a:t>SES and crowding</a:t>
            </a:r>
          </a:p>
          <a:p>
            <a:r>
              <a:rPr lang="en-US" smtClean="0"/>
              <a:t>Risk implications of SES: Selected Examples</a:t>
            </a:r>
          </a:p>
          <a:p>
            <a:r>
              <a:rPr lang="en-US" smtClean="0"/>
              <a:t>Risk forecasting benefits of SES</a:t>
            </a:r>
          </a:p>
          <a:p>
            <a:r>
              <a:rPr lang="en-US" smtClean="0"/>
              <a:t>Conclusions</a:t>
            </a:r>
          </a:p>
          <a:p>
            <a:endParaRPr lang="hu-HU" dirty="0"/>
          </a:p>
        </p:txBody>
      </p:sp>
      <p:sp>
        <p:nvSpPr>
          <p:cNvPr id="13" name="TextBox 12"/>
          <p:cNvSpPr txBox="1"/>
          <p:nvPr/>
        </p:nvSpPr>
        <p:spPr>
          <a:xfrm>
            <a:off x="4432686" y="5357983"/>
            <a:ext cx="914400" cy="914400"/>
          </a:xfrm>
          <a:prstGeom prst="rect">
            <a:avLst/>
          </a:prstGeom>
        </p:spPr>
        <p:txBody>
          <a:bodyPr vert="horz" wrap="none" lIns="91440" tIns="45720" rIns="91440" bIns="45720" rtlCol="0">
            <a:normAutofit/>
          </a:bodyPr>
          <a:lstStyle/>
          <a:p>
            <a:pPr marL="225425" marR="0" indent="-225425" algn="l" defTabSz="457200" rtl="0" eaLnBrk="1" fontAlgn="auto" latinLnBrk="0" hangingPunct="1">
              <a:lnSpc>
                <a:spcPct val="90000"/>
              </a:lnSpc>
              <a:spcBef>
                <a:spcPts val="900"/>
              </a:spcBef>
              <a:spcAft>
                <a:spcPts val="0"/>
              </a:spcAft>
              <a:buClr>
                <a:schemeClr val="tx2"/>
              </a:buClr>
              <a:buSzTx/>
              <a:tabLst/>
            </a:pPr>
            <a:endParaRPr kumimoji="0" lang="en-US" sz="2200" b="0" i="0" u="none" strike="noStrike" kern="1200" cap="none" spc="0" normalizeH="0" baseline="0" noProof="0" dirty="0" smtClean="0">
              <a:ln>
                <a:noFill/>
              </a:ln>
              <a:solidFill>
                <a:schemeClr val="tx2"/>
              </a:solidFill>
              <a:effectLst/>
              <a:uLnTx/>
              <a:uFillTx/>
              <a:latin typeface="+mn-lt"/>
              <a:ea typeface="+mn-ea"/>
              <a:cs typeface="+mn-cs"/>
            </a:endParaRPr>
          </a:p>
        </p:txBody>
      </p:sp>
    </p:spTree>
    <p:extLst>
      <p:ext uri="{BB962C8B-B14F-4D97-AF65-F5344CB8AC3E}">
        <p14:creationId xmlns:p14="http://schemas.microsoft.com/office/powerpoint/2010/main" xmlns="" val="1079508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Systematic Equity Strategies</a:t>
            </a:r>
            <a:endParaRPr lang="en-US" dirty="0"/>
          </a:p>
        </p:txBody>
      </p:sp>
      <p:sp>
        <p:nvSpPr>
          <p:cNvPr id="3" name="Content Placeholder 2"/>
          <p:cNvSpPr>
            <a:spLocks noGrp="1"/>
          </p:cNvSpPr>
          <p:nvPr>
            <p:ph idx="1"/>
          </p:nvPr>
        </p:nvSpPr>
        <p:spPr>
          <a:xfrm>
            <a:off x="614149" y="3324225"/>
            <a:ext cx="8399259" cy="2801938"/>
          </a:xfrm>
        </p:spPr>
        <p:txBody>
          <a:bodyPr/>
          <a:lstStyle/>
          <a:p>
            <a:r>
              <a:rPr lang="en-GB" smtClean="0"/>
              <a:t>Motivated by investment or economic insight</a:t>
            </a:r>
          </a:p>
          <a:p>
            <a:endParaRPr lang="en-GB" smtClean="0"/>
          </a:p>
          <a:p>
            <a:r>
              <a:rPr lang="en-GB" smtClean="0"/>
              <a:t>Documented in academic finance literature</a:t>
            </a:r>
          </a:p>
          <a:p>
            <a:endParaRPr lang="en-GB" smtClean="0"/>
          </a:p>
          <a:p>
            <a:r>
              <a:rPr lang="en-GB" smtClean="0"/>
              <a:t>Have a wide following among finance professionals</a:t>
            </a:r>
          </a:p>
          <a:p>
            <a:endParaRPr lang="en-GB" smtClean="0"/>
          </a:p>
          <a:p>
            <a:endParaRPr lang="en-GB" smtClean="0"/>
          </a:p>
          <a:p>
            <a:pPr lvl="1"/>
            <a:endParaRPr lang="en-GB" dirty="0" smtClean="0"/>
          </a:p>
        </p:txBody>
      </p:sp>
      <p:sp>
        <p:nvSpPr>
          <p:cNvPr id="5" name="TextBox 4"/>
          <p:cNvSpPr txBox="1"/>
          <p:nvPr/>
        </p:nvSpPr>
        <p:spPr>
          <a:xfrm>
            <a:off x="907576" y="1358342"/>
            <a:ext cx="7328848" cy="1478302"/>
          </a:xfrm>
          <a:prstGeom prst="rect">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rtlCol="0">
            <a:spAutoFit/>
          </a:bodyPr>
          <a:lstStyle/>
          <a:p>
            <a:pPr marL="225425" marR="0" indent="-225425" algn="l" defTabSz="457200" rtl="0" eaLnBrk="1" fontAlgn="auto" latinLnBrk="0" hangingPunct="1">
              <a:lnSpc>
                <a:spcPct val="90000"/>
              </a:lnSpc>
              <a:spcBef>
                <a:spcPts val="900"/>
              </a:spcBef>
              <a:spcAft>
                <a:spcPts val="0"/>
              </a:spcAft>
              <a:buClr>
                <a:schemeClr val="tx2"/>
              </a:buClr>
              <a:buSzTx/>
              <a:tabLst/>
            </a:pPr>
            <a:r>
              <a:rPr kumimoji="0" lang="en-US" sz="2400" b="0" i="0" u="none" strike="noStrike" kern="1200" cap="none" spc="0" normalizeH="0" baseline="0" noProof="0" dirty="0" smtClean="0">
                <a:ln>
                  <a:noFill/>
                </a:ln>
                <a:solidFill>
                  <a:schemeClr val="tx2"/>
                </a:solidFill>
                <a:effectLst/>
                <a:uLnTx/>
                <a:uFillTx/>
                <a:latin typeface="+mn-lt"/>
                <a:ea typeface="+mn-ea"/>
                <a:cs typeface="+mn-cs"/>
              </a:rPr>
              <a:t>“Systematic Equity</a:t>
            </a:r>
            <a:r>
              <a:rPr kumimoji="0" lang="en-US" sz="2400" b="0" i="0" u="none" strike="noStrike" kern="1200" cap="none" spc="0" normalizeH="0" noProof="0" dirty="0" smtClean="0">
                <a:ln>
                  <a:noFill/>
                </a:ln>
                <a:solidFill>
                  <a:schemeClr val="tx2"/>
                </a:solidFill>
                <a:effectLst/>
                <a:uLnTx/>
                <a:uFillTx/>
                <a:latin typeface="+mn-lt"/>
                <a:ea typeface="+mn-ea"/>
                <a:cs typeface="+mn-cs"/>
              </a:rPr>
              <a:t> Strategies” (SES) refer to the systematic (i.e., computer-based or rules-based) implementation of fundamental or technical equity investment anomalies &amp; strategies</a:t>
            </a:r>
            <a:endParaRPr kumimoji="0" lang="en-US" sz="2400" b="0"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What are They?</a:t>
            </a:r>
            <a:endParaRPr lang="en-US" dirty="0"/>
          </a:p>
        </p:txBody>
      </p:sp>
      <p:sp>
        <p:nvSpPr>
          <p:cNvPr id="6" name="Content Placeholder 5"/>
          <p:cNvSpPr>
            <a:spLocks noGrp="1"/>
          </p:cNvSpPr>
          <p:nvPr>
            <p:ph idx="1"/>
          </p:nvPr>
        </p:nvSpPr>
        <p:spPr>
          <a:xfrm>
            <a:off x="122910" y="5538893"/>
            <a:ext cx="8890498" cy="605875"/>
          </a:xfrm>
        </p:spPr>
        <p:txBody>
          <a:bodyPr/>
          <a:lstStyle/>
          <a:p>
            <a:r>
              <a:rPr lang="en-US" dirty="0" smtClean="0"/>
              <a:t>Composite of factors represents underlying strategy </a:t>
            </a:r>
            <a:endParaRPr lang="en-US" dirty="0"/>
          </a:p>
        </p:txBody>
      </p:sp>
      <p:sp>
        <p:nvSpPr>
          <p:cNvPr id="11" name="TextBox 10"/>
          <p:cNvSpPr txBox="1"/>
          <p:nvPr/>
        </p:nvSpPr>
        <p:spPr>
          <a:xfrm>
            <a:off x="278923" y="1288973"/>
            <a:ext cx="914400" cy="914400"/>
          </a:xfrm>
          <a:prstGeom prst="rect">
            <a:avLst/>
          </a:prstGeom>
        </p:spPr>
        <p:txBody>
          <a:bodyPr vert="horz" wrap="none" lIns="91440" tIns="45720" rIns="91440" bIns="45720" rtlCol="0">
            <a:normAutofit/>
          </a:bodyPr>
          <a:lstStyle/>
          <a:p>
            <a:pPr marL="225425" marR="0" indent="-225425" algn="l" defTabSz="457200" rtl="0" eaLnBrk="1" fontAlgn="auto" latinLnBrk="0" hangingPunct="1">
              <a:lnSpc>
                <a:spcPct val="90000"/>
              </a:lnSpc>
              <a:spcBef>
                <a:spcPts val="900"/>
              </a:spcBef>
              <a:spcAft>
                <a:spcPts val="0"/>
              </a:spcAft>
              <a:buClr>
                <a:schemeClr val="tx2"/>
              </a:buClr>
              <a:buSzTx/>
              <a:tabLst/>
            </a:pPr>
            <a:endParaRPr kumimoji="0" lang="en-US" sz="2200" b="0" i="0" u="none" strike="noStrike" kern="1200" cap="none" spc="0" normalizeH="0" baseline="0" noProof="0" dirty="0" smtClean="0">
              <a:ln>
                <a:noFill/>
              </a:ln>
              <a:solidFill>
                <a:schemeClr val="tx2"/>
              </a:solidFill>
              <a:effectLst/>
              <a:uLnTx/>
              <a:uFillTx/>
              <a:latin typeface="+mn-lt"/>
              <a:ea typeface="+mn-ea"/>
              <a:cs typeface="+mn-cs"/>
            </a:endParaRPr>
          </a:p>
        </p:txBody>
      </p:sp>
      <p:pic>
        <p:nvPicPr>
          <p:cNvPr id="1027" name="Picture 3"/>
          <p:cNvPicPr>
            <a:picLocks noChangeAspect="1" noChangeArrowheads="1"/>
          </p:cNvPicPr>
          <p:nvPr/>
        </p:nvPicPr>
        <p:blipFill>
          <a:blip r:embed="rId2"/>
          <a:srcRect/>
          <a:stretch>
            <a:fillRect/>
          </a:stretch>
        </p:blipFill>
        <p:spPr bwMode="auto">
          <a:xfrm>
            <a:off x="533061" y="1041296"/>
            <a:ext cx="7799387" cy="4514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Systematic Equity Strategies in US</a:t>
            </a:r>
            <a:endParaRPr lang="en-US" dirty="0"/>
          </a:p>
        </p:txBody>
      </p:sp>
      <p:sp>
        <p:nvSpPr>
          <p:cNvPr id="13" name="TextBox 12"/>
          <p:cNvSpPr txBox="1"/>
          <p:nvPr/>
        </p:nvSpPr>
        <p:spPr>
          <a:xfrm>
            <a:off x="4432686" y="5357983"/>
            <a:ext cx="914400" cy="914400"/>
          </a:xfrm>
          <a:prstGeom prst="rect">
            <a:avLst/>
          </a:prstGeom>
        </p:spPr>
        <p:txBody>
          <a:bodyPr vert="horz" wrap="none" lIns="91440" tIns="45720" rIns="91440" bIns="45720" rtlCol="0">
            <a:normAutofit/>
          </a:bodyPr>
          <a:lstStyle/>
          <a:p>
            <a:pPr marL="225425" marR="0" indent="-225425" algn="l" defTabSz="457200" rtl="0" eaLnBrk="1" fontAlgn="auto" latinLnBrk="0" hangingPunct="1">
              <a:lnSpc>
                <a:spcPct val="90000"/>
              </a:lnSpc>
              <a:spcBef>
                <a:spcPts val="900"/>
              </a:spcBef>
              <a:spcAft>
                <a:spcPts val="0"/>
              </a:spcAft>
              <a:buClr>
                <a:schemeClr val="tx2"/>
              </a:buClr>
              <a:buSzTx/>
              <a:tabLst/>
            </a:pPr>
            <a:endParaRPr kumimoji="0" lang="en-US" sz="2200" b="0" i="0" u="none" strike="noStrike" kern="1200" cap="none" spc="0" normalizeH="0" baseline="0" noProof="0" dirty="0" smtClean="0">
              <a:ln>
                <a:noFill/>
              </a:ln>
              <a:solidFill>
                <a:schemeClr val="tx2"/>
              </a:solidFill>
              <a:effectLst/>
              <a:uLnTx/>
              <a:uFillTx/>
              <a:latin typeface="+mn-lt"/>
              <a:ea typeface="+mn-ea"/>
              <a:cs typeface="+mn-cs"/>
            </a:endParaRPr>
          </a:p>
        </p:txBody>
      </p:sp>
      <p:graphicFrame>
        <p:nvGraphicFramePr>
          <p:cNvPr id="7" name="Table 6"/>
          <p:cNvGraphicFramePr>
            <a:graphicFrameLocks noGrp="1"/>
          </p:cNvGraphicFramePr>
          <p:nvPr/>
        </p:nvGraphicFramePr>
        <p:xfrm>
          <a:off x="627799" y="1509221"/>
          <a:ext cx="7735151" cy="3990833"/>
        </p:xfrm>
        <a:graphic>
          <a:graphicData uri="http://schemas.openxmlformats.org/drawingml/2006/table">
            <a:tbl>
              <a:tblPr>
                <a:tableStyleId>{284E427A-3D55-4303-BF80-6455036E1DE7}</a:tableStyleId>
              </a:tblPr>
              <a:tblGrid>
                <a:gridCol w="1720709"/>
                <a:gridCol w="6014442"/>
              </a:tblGrid>
              <a:tr h="379100">
                <a:tc>
                  <a:txBody>
                    <a:bodyPr/>
                    <a:lstStyle/>
                    <a:p>
                      <a:pPr marL="0" marR="0">
                        <a:spcBef>
                          <a:spcPts val="0"/>
                        </a:spcBef>
                        <a:spcAft>
                          <a:spcPts val="0"/>
                        </a:spcAft>
                      </a:pPr>
                      <a:r>
                        <a:rPr lang="en-US" sz="1200" b="1" dirty="0"/>
                        <a:t>New Factors</a:t>
                      </a:r>
                      <a:endParaRPr lang="en-US" sz="1200" b="1" dirty="0">
                        <a:solidFill>
                          <a:schemeClr val="bg2">
                            <a:lumMod val="10000"/>
                          </a:schemeClr>
                        </a:solidFill>
                        <a:latin typeface="Calibri"/>
                        <a:ea typeface="Calibri"/>
                        <a:cs typeface="Times New Roman"/>
                      </a:endParaRPr>
                    </a:p>
                  </a:txBody>
                  <a:tcPr marL="68437" marR="68437" marT="0" marB="0"/>
                </a:tc>
                <a:tc>
                  <a:txBody>
                    <a:bodyPr/>
                    <a:lstStyle/>
                    <a:p>
                      <a:pPr marL="0" marR="0">
                        <a:spcBef>
                          <a:spcPts val="0"/>
                        </a:spcBef>
                        <a:spcAft>
                          <a:spcPts val="0"/>
                        </a:spcAft>
                      </a:pPr>
                      <a:r>
                        <a:rPr lang="en-US" sz="1200" b="1" dirty="0"/>
                        <a:t>Short Description</a:t>
                      </a:r>
                      <a:endParaRPr lang="en-US" sz="1200" b="1" dirty="0">
                        <a:solidFill>
                          <a:schemeClr val="bg2">
                            <a:lumMod val="10000"/>
                          </a:schemeClr>
                        </a:solidFill>
                        <a:latin typeface="Calibri"/>
                        <a:ea typeface="Calibri"/>
                        <a:cs typeface="Times New Roman"/>
                      </a:endParaRPr>
                    </a:p>
                  </a:txBody>
                  <a:tcPr marL="68437" marR="68437" marT="0" marB="0"/>
                </a:tc>
              </a:tr>
              <a:tr h="303212">
                <a:tc>
                  <a:txBody>
                    <a:bodyPr/>
                    <a:lstStyle/>
                    <a:p>
                      <a:pPr marL="0" marR="0">
                        <a:spcBef>
                          <a:spcPts val="0"/>
                        </a:spcBef>
                        <a:spcAft>
                          <a:spcPts val="0"/>
                        </a:spcAft>
                      </a:pPr>
                      <a:r>
                        <a:rPr lang="en-US" sz="1200" dirty="0"/>
                        <a:t>Earnings Quality</a:t>
                      </a:r>
                      <a:endParaRPr lang="en-US" sz="1200" b="1" dirty="0">
                        <a:solidFill>
                          <a:schemeClr val="bg2">
                            <a:lumMod val="10000"/>
                          </a:schemeClr>
                        </a:solidFill>
                        <a:latin typeface="Calibri"/>
                        <a:ea typeface="Calibri"/>
                        <a:cs typeface="Times New Roman"/>
                      </a:endParaRPr>
                    </a:p>
                  </a:txBody>
                  <a:tcPr marL="68437" marR="68437" marT="0" marB="0" anchor="ctr"/>
                </a:tc>
                <a:tc>
                  <a:txBody>
                    <a:bodyPr/>
                    <a:lstStyle/>
                    <a:p>
                      <a:pPr marL="0" marR="0">
                        <a:spcBef>
                          <a:spcPts val="0"/>
                        </a:spcBef>
                        <a:spcAft>
                          <a:spcPts val="0"/>
                        </a:spcAft>
                      </a:pPr>
                      <a:r>
                        <a:rPr lang="en-US" sz="1200" dirty="0"/>
                        <a:t>Composite of cash earnings, accruals, variability in sales </a:t>
                      </a:r>
                      <a:endParaRPr lang="en-US" sz="1200" dirty="0">
                        <a:latin typeface="Calibri"/>
                        <a:ea typeface="Calibri"/>
                        <a:cs typeface="Times New Roman"/>
                      </a:endParaRPr>
                    </a:p>
                  </a:txBody>
                  <a:tcPr marL="68437" marR="68437" marT="0" marB="0" anchor="ctr"/>
                </a:tc>
              </a:tr>
              <a:tr h="303212">
                <a:tc>
                  <a:txBody>
                    <a:bodyPr/>
                    <a:lstStyle/>
                    <a:p>
                      <a:pPr marL="0" marR="0">
                        <a:spcBef>
                          <a:spcPts val="0"/>
                        </a:spcBef>
                        <a:spcAft>
                          <a:spcPts val="0"/>
                        </a:spcAft>
                      </a:pPr>
                      <a:r>
                        <a:rPr lang="en-US" sz="1200" dirty="0"/>
                        <a:t>Profitability</a:t>
                      </a:r>
                      <a:endParaRPr lang="en-US" sz="1200" b="1" dirty="0">
                        <a:solidFill>
                          <a:schemeClr val="bg2">
                            <a:lumMod val="10000"/>
                          </a:schemeClr>
                        </a:solidFill>
                        <a:latin typeface="Calibri"/>
                        <a:ea typeface="Calibri"/>
                        <a:cs typeface="Times New Roman"/>
                      </a:endParaRPr>
                    </a:p>
                  </a:txBody>
                  <a:tcPr marL="68437" marR="68437" marT="0" marB="0" anchor="ctr"/>
                </a:tc>
                <a:tc>
                  <a:txBody>
                    <a:bodyPr/>
                    <a:lstStyle/>
                    <a:p>
                      <a:pPr marL="0" marR="0">
                        <a:spcBef>
                          <a:spcPts val="0"/>
                        </a:spcBef>
                        <a:spcAft>
                          <a:spcPts val="0"/>
                        </a:spcAft>
                      </a:pPr>
                      <a:r>
                        <a:rPr lang="en-US" sz="1200" dirty="0"/>
                        <a:t>Composite of profit margin, EBITDA/EV, </a:t>
                      </a:r>
                      <a:r>
                        <a:rPr lang="en-US" sz="1200" dirty="0" smtClean="0"/>
                        <a:t>ROA, and </a:t>
                      </a:r>
                      <a:r>
                        <a:rPr lang="en-US" sz="1200" dirty="0"/>
                        <a:t>ROE</a:t>
                      </a:r>
                      <a:endParaRPr lang="en-US" sz="1200" dirty="0">
                        <a:latin typeface="Calibri"/>
                        <a:ea typeface="Calibri"/>
                        <a:cs typeface="Times New Roman"/>
                      </a:endParaRPr>
                    </a:p>
                  </a:txBody>
                  <a:tcPr marL="68437" marR="68437" marT="0" marB="0" anchor="ctr"/>
                </a:tc>
              </a:tr>
              <a:tr h="303212">
                <a:tc>
                  <a:txBody>
                    <a:bodyPr/>
                    <a:lstStyle/>
                    <a:p>
                      <a:pPr marL="0" marR="0">
                        <a:spcBef>
                          <a:spcPts val="0"/>
                        </a:spcBef>
                        <a:spcAft>
                          <a:spcPts val="0"/>
                        </a:spcAft>
                      </a:pPr>
                      <a:r>
                        <a:rPr lang="en-US" sz="1200" dirty="0"/>
                        <a:t>Asset Turnover</a:t>
                      </a:r>
                      <a:endParaRPr lang="en-US" sz="1200" b="1" dirty="0">
                        <a:solidFill>
                          <a:schemeClr val="bg2">
                            <a:lumMod val="10000"/>
                          </a:schemeClr>
                        </a:solidFill>
                        <a:latin typeface="Calibri"/>
                        <a:ea typeface="Calibri"/>
                        <a:cs typeface="Times New Roman"/>
                      </a:endParaRPr>
                    </a:p>
                  </a:txBody>
                  <a:tcPr marL="68437" marR="68437" marT="0" marB="0" anchor="ctr"/>
                </a:tc>
                <a:tc>
                  <a:txBody>
                    <a:bodyPr/>
                    <a:lstStyle/>
                    <a:p>
                      <a:pPr marL="0" marR="0">
                        <a:spcBef>
                          <a:spcPts val="0"/>
                        </a:spcBef>
                        <a:spcAft>
                          <a:spcPts val="0"/>
                        </a:spcAft>
                      </a:pPr>
                      <a:r>
                        <a:rPr lang="en-US" sz="1200" dirty="0"/>
                        <a:t>Sales over total assets</a:t>
                      </a:r>
                      <a:endParaRPr lang="en-US" sz="1200" dirty="0">
                        <a:latin typeface="Calibri"/>
                        <a:ea typeface="Calibri"/>
                        <a:cs typeface="Times New Roman"/>
                      </a:endParaRPr>
                    </a:p>
                  </a:txBody>
                  <a:tcPr marL="68437" marR="68437" marT="0" marB="0" anchor="ctr"/>
                </a:tc>
              </a:tr>
              <a:tr h="546919">
                <a:tc>
                  <a:txBody>
                    <a:bodyPr/>
                    <a:lstStyle/>
                    <a:p>
                      <a:pPr marL="0" marR="0">
                        <a:spcBef>
                          <a:spcPts val="0"/>
                        </a:spcBef>
                        <a:spcAft>
                          <a:spcPts val="0"/>
                        </a:spcAft>
                      </a:pPr>
                      <a:r>
                        <a:rPr lang="en-US" sz="1200" dirty="0" smtClean="0"/>
                        <a:t>Sentiment</a:t>
                      </a:r>
                      <a:endParaRPr lang="en-US" sz="1200" b="1" dirty="0">
                        <a:solidFill>
                          <a:schemeClr val="bg2">
                            <a:lumMod val="10000"/>
                          </a:schemeClr>
                        </a:solidFill>
                        <a:latin typeface="Calibri"/>
                        <a:ea typeface="Calibri"/>
                        <a:cs typeface="Times New Roman"/>
                      </a:endParaRPr>
                    </a:p>
                  </a:txBody>
                  <a:tcPr marL="68437" marR="68437" marT="0" marB="0" anchor="ctr"/>
                </a:tc>
                <a:tc>
                  <a:txBody>
                    <a:bodyPr/>
                    <a:lstStyle/>
                    <a:p>
                      <a:pPr marL="0" marR="0">
                        <a:spcBef>
                          <a:spcPts val="0"/>
                        </a:spcBef>
                        <a:spcAft>
                          <a:spcPts val="0"/>
                        </a:spcAft>
                      </a:pPr>
                      <a:r>
                        <a:rPr lang="en-US" sz="1200" dirty="0"/>
                        <a:t>Composite of </a:t>
                      </a:r>
                      <a:r>
                        <a:rPr lang="en-US" sz="1200" dirty="0" smtClean="0"/>
                        <a:t>consensus </a:t>
                      </a:r>
                      <a:r>
                        <a:rPr lang="en-US" sz="1200" dirty="0"/>
                        <a:t>estimate revisions and analyst rating changes</a:t>
                      </a:r>
                      <a:endParaRPr lang="en-US" sz="1200" dirty="0">
                        <a:latin typeface="Calibri"/>
                        <a:ea typeface="Calibri"/>
                        <a:cs typeface="Times New Roman"/>
                      </a:endParaRPr>
                    </a:p>
                  </a:txBody>
                  <a:tcPr marL="68437" marR="68437" marT="0" marB="0" anchor="ctr"/>
                </a:tc>
              </a:tr>
              <a:tr h="303212">
                <a:tc>
                  <a:txBody>
                    <a:bodyPr/>
                    <a:lstStyle/>
                    <a:p>
                      <a:pPr marL="0" marR="0">
                        <a:spcBef>
                          <a:spcPts val="0"/>
                        </a:spcBef>
                        <a:spcAft>
                          <a:spcPts val="0"/>
                        </a:spcAft>
                      </a:pPr>
                      <a:r>
                        <a:rPr lang="en-US" sz="1200" dirty="0"/>
                        <a:t>Seasonality</a:t>
                      </a:r>
                      <a:endParaRPr lang="en-US" sz="1200" b="1" dirty="0">
                        <a:solidFill>
                          <a:schemeClr val="bg2">
                            <a:lumMod val="10000"/>
                          </a:schemeClr>
                        </a:solidFill>
                        <a:latin typeface="Calibri"/>
                        <a:ea typeface="Calibri"/>
                        <a:cs typeface="Times New Roman"/>
                      </a:endParaRPr>
                    </a:p>
                  </a:txBody>
                  <a:tcPr marL="68437" marR="68437" marT="0" marB="0" anchor="ctr"/>
                </a:tc>
                <a:tc>
                  <a:txBody>
                    <a:bodyPr/>
                    <a:lstStyle/>
                    <a:p>
                      <a:pPr marL="0" marR="0">
                        <a:spcBef>
                          <a:spcPts val="0"/>
                        </a:spcBef>
                        <a:spcAft>
                          <a:spcPts val="0"/>
                        </a:spcAft>
                      </a:pPr>
                      <a:r>
                        <a:rPr lang="en-US" sz="1200" dirty="0" err="1" smtClean="0"/>
                        <a:t>Heston-Sadka</a:t>
                      </a:r>
                      <a:r>
                        <a:rPr lang="en-US" sz="1200" dirty="0" smtClean="0"/>
                        <a:t> </a:t>
                      </a:r>
                      <a:r>
                        <a:rPr lang="en-US" sz="1200" dirty="0"/>
                        <a:t>seasonality</a:t>
                      </a:r>
                      <a:endParaRPr lang="en-US" sz="1200" dirty="0">
                        <a:latin typeface="Calibri"/>
                        <a:ea typeface="Calibri"/>
                        <a:cs typeface="Times New Roman"/>
                      </a:endParaRPr>
                    </a:p>
                  </a:txBody>
                  <a:tcPr marL="68437" marR="68437" marT="0" marB="0" anchor="ctr"/>
                </a:tc>
              </a:tr>
              <a:tr h="303212">
                <a:tc>
                  <a:txBody>
                    <a:bodyPr/>
                    <a:lstStyle/>
                    <a:p>
                      <a:pPr marL="0" marR="0">
                        <a:spcBef>
                          <a:spcPts val="0"/>
                        </a:spcBef>
                        <a:spcAft>
                          <a:spcPts val="0"/>
                        </a:spcAft>
                      </a:pPr>
                      <a:r>
                        <a:rPr lang="en-US" sz="1200" dirty="0"/>
                        <a:t>Prospect</a:t>
                      </a:r>
                      <a:endParaRPr lang="en-US" sz="1200" b="1" dirty="0">
                        <a:solidFill>
                          <a:schemeClr val="bg2">
                            <a:lumMod val="10000"/>
                          </a:schemeClr>
                        </a:solidFill>
                        <a:latin typeface="Calibri"/>
                        <a:ea typeface="Calibri"/>
                        <a:cs typeface="Times New Roman"/>
                      </a:endParaRPr>
                    </a:p>
                  </a:txBody>
                  <a:tcPr marL="68437" marR="68437" marT="0" marB="0" anchor="ctr"/>
                </a:tc>
                <a:tc>
                  <a:txBody>
                    <a:bodyPr/>
                    <a:lstStyle/>
                    <a:p>
                      <a:pPr marL="0" marR="0">
                        <a:spcBef>
                          <a:spcPts val="0"/>
                        </a:spcBef>
                        <a:spcAft>
                          <a:spcPts val="0"/>
                        </a:spcAft>
                      </a:pPr>
                      <a:r>
                        <a:rPr lang="en-US" sz="1200" dirty="0"/>
                        <a:t>Composite of </a:t>
                      </a:r>
                      <a:r>
                        <a:rPr lang="en-US" sz="1200" dirty="0" err="1"/>
                        <a:t>skewness</a:t>
                      </a:r>
                      <a:r>
                        <a:rPr lang="en-US" sz="1200" dirty="0"/>
                        <a:t>, lottery, and drawdown</a:t>
                      </a:r>
                      <a:endParaRPr lang="en-US" sz="1200" dirty="0">
                        <a:latin typeface="Calibri"/>
                        <a:ea typeface="Calibri"/>
                        <a:cs typeface="Times New Roman"/>
                      </a:endParaRPr>
                    </a:p>
                  </a:txBody>
                  <a:tcPr marL="68437" marR="68437" marT="0" marB="0" anchor="ctr"/>
                </a:tc>
              </a:tr>
              <a:tr h="454916">
                <a:tc>
                  <a:txBody>
                    <a:bodyPr/>
                    <a:lstStyle/>
                    <a:p>
                      <a:pPr marL="0" marR="0">
                        <a:spcBef>
                          <a:spcPts val="0"/>
                        </a:spcBef>
                        <a:spcAft>
                          <a:spcPts val="0"/>
                        </a:spcAft>
                      </a:pPr>
                      <a:r>
                        <a:rPr lang="en-US" sz="1200" dirty="0"/>
                        <a:t>Industry Momentum</a:t>
                      </a:r>
                      <a:endParaRPr lang="en-US" sz="1200" b="1" dirty="0">
                        <a:solidFill>
                          <a:schemeClr val="bg2">
                            <a:lumMod val="10000"/>
                          </a:schemeClr>
                        </a:solidFill>
                        <a:latin typeface="Calibri"/>
                        <a:ea typeface="Calibri"/>
                        <a:cs typeface="Times New Roman"/>
                      </a:endParaRPr>
                    </a:p>
                  </a:txBody>
                  <a:tcPr marL="68437" marR="68437" marT="0" marB="0" anchor="ctr"/>
                </a:tc>
                <a:tc>
                  <a:txBody>
                    <a:bodyPr/>
                    <a:lstStyle/>
                    <a:p>
                      <a:pPr marL="0" marR="0">
                        <a:spcBef>
                          <a:spcPts val="0"/>
                        </a:spcBef>
                        <a:spcAft>
                          <a:spcPts val="0"/>
                        </a:spcAft>
                      </a:pPr>
                      <a:r>
                        <a:rPr lang="en-US" sz="1200" dirty="0"/>
                        <a:t>6 month </a:t>
                      </a:r>
                      <a:r>
                        <a:rPr lang="hu-HU" sz="1200" dirty="0" smtClean="0"/>
                        <a:t>GICS</a:t>
                      </a:r>
                      <a:r>
                        <a:rPr lang="en-US" sz="1200" dirty="0" smtClean="0"/>
                        <a:t> </a:t>
                      </a:r>
                      <a:r>
                        <a:rPr lang="en-US" sz="1200" dirty="0"/>
                        <a:t>sub-industry momentum (20 day half life)</a:t>
                      </a:r>
                      <a:endParaRPr lang="en-US" sz="1200" dirty="0">
                        <a:latin typeface="Calibri"/>
                        <a:ea typeface="Calibri"/>
                        <a:cs typeface="Times New Roman"/>
                      </a:endParaRPr>
                    </a:p>
                  </a:txBody>
                  <a:tcPr marL="68437" marR="68437" marT="0" marB="0" anchor="ctr"/>
                </a:tc>
              </a:tr>
              <a:tr h="546919">
                <a:tc>
                  <a:txBody>
                    <a:bodyPr/>
                    <a:lstStyle/>
                    <a:p>
                      <a:pPr marL="0" marR="0">
                        <a:spcBef>
                          <a:spcPts val="0"/>
                        </a:spcBef>
                        <a:spcAft>
                          <a:spcPts val="0"/>
                        </a:spcAft>
                      </a:pPr>
                      <a:r>
                        <a:rPr lang="en-US" sz="1200" dirty="0"/>
                        <a:t>Long-Term Reversal</a:t>
                      </a:r>
                      <a:endParaRPr lang="en-US" sz="1200" b="1" dirty="0">
                        <a:solidFill>
                          <a:schemeClr val="bg2">
                            <a:lumMod val="10000"/>
                          </a:schemeClr>
                        </a:solidFill>
                        <a:latin typeface="Calibri"/>
                        <a:ea typeface="Calibri"/>
                        <a:cs typeface="Times New Roman"/>
                      </a:endParaRPr>
                    </a:p>
                  </a:txBody>
                  <a:tcPr marL="68437" marR="68437" marT="0" marB="0" anchor="ctr"/>
                </a:tc>
                <a:tc>
                  <a:txBody>
                    <a:bodyPr/>
                    <a:lstStyle/>
                    <a:p>
                      <a:pPr marL="0" marR="0">
                        <a:spcBef>
                          <a:spcPts val="0"/>
                        </a:spcBef>
                        <a:spcAft>
                          <a:spcPts val="0"/>
                        </a:spcAft>
                      </a:pPr>
                      <a:r>
                        <a:rPr lang="en-US" sz="1200" dirty="0"/>
                        <a:t>4</a:t>
                      </a:r>
                      <a:r>
                        <a:rPr lang="en-US" sz="1200" dirty="0" smtClean="0"/>
                        <a:t> </a:t>
                      </a:r>
                      <a:r>
                        <a:rPr lang="en-US" sz="1200" dirty="0"/>
                        <a:t>year reversal in stock returns excluding last 13 months</a:t>
                      </a:r>
                      <a:endParaRPr lang="en-US" sz="1200" dirty="0">
                        <a:latin typeface="Calibri"/>
                        <a:ea typeface="Calibri"/>
                        <a:cs typeface="Times New Roman"/>
                      </a:endParaRPr>
                    </a:p>
                  </a:txBody>
                  <a:tcPr marL="68437" marR="68437" marT="0" marB="0" anchor="ctr"/>
                </a:tc>
              </a:tr>
              <a:tr h="546919">
                <a:tc>
                  <a:txBody>
                    <a:bodyPr/>
                    <a:lstStyle/>
                    <a:p>
                      <a:pPr marL="0" marR="0">
                        <a:spcBef>
                          <a:spcPts val="0"/>
                        </a:spcBef>
                        <a:spcAft>
                          <a:spcPts val="0"/>
                        </a:spcAft>
                      </a:pPr>
                      <a:r>
                        <a:rPr lang="en-US" sz="1200" dirty="0"/>
                        <a:t>Short-Term Reversal</a:t>
                      </a:r>
                      <a:endParaRPr lang="en-US" sz="1200" b="1" dirty="0">
                        <a:solidFill>
                          <a:schemeClr val="bg2">
                            <a:lumMod val="10000"/>
                          </a:schemeClr>
                        </a:solidFill>
                        <a:latin typeface="Calibri"/>
                        <a:ea typeface="Calibri"/>
                        <a:cs typeface="Times New Roman"/>
                      </a:endParaRPr>
                    </a:p>
                  </a:txBody>
                  <a:tcPr marL="68437" marR="68437" marT="0" marB="0" anchor="ctr"/>
                </a:tc>
                <a:tc>
                  <a:txBody>
                    <a:bodyPr/>
                    <a:lstStyle/>
                    <a:p>
                      <a:pPr marL="0" marR="0">
                        <a:spcBef>
                          <a:spcPts val="0"/>
                        </a:spcBef>
                        <a:spcAft>
                          <a:spcPts val="0"/>
                        </a:spcAft>
                      </a:pPr>
                      <a:r>
                        <a:rPr lang="en-US" sz="1200" dirty="0"/>
                        <a:t>1 month reversal in stock returns</a:t>
                      </a:r>
                      <a:endParaRPr lang="en-US" sz="1200" dirty="0">
                        <a:latin typeface="Calibri"/>
                        <a:ea typeface="Calibri"/>
                        <a:cs typeface="Times New Roman"/>
                      </a:endParaRPr>
                    </a:p>
                  </a:txBody>
                  <a:tcPr marL="68437" marR="68437" marT="0" marB="0" anchor="ct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Systematic Equity Strategy Performance in US</a:t>
            </a:r>
            <a:endParaRPr lang="en-US" dirty="0"/>
          </a:p>
        </p:txBody>
      </p:sp>
      <p:sp>
        <p:nvSpPr>
          <p:cNvPr id="13" name="TextBox 12"/>
          <p:cNvSpPr txBox="1"/>
          <p:nvPr/>
        </p:nvSpPr>
        <p:spPr>
          <a:xfrm>
            <a:off x="4432686" y="5357983"/>
            <a:ext cx="914400" cy="914400"/>
          </a:xfrm>
          <a:prstGeom prst="rect">
            <a:avLst/>
          </a:prstGeom>
        </p:spPr>
        <p:txBody>
          <a:bodyPr vert="horz" wrap="none" lIns="91440" tIns="45720" rIns="91440" bIns="45720" rtlCol="0">
            <a:normAutofit/>
          </a:bodyPr>
          <a:lstStyle/>
          <a:p>
            <a:pPr marL="225425" marR="0" indent="-225425" algn="l" defTabSz="457200" rtl="0" eaLnBrk="1" fontAlgn="auto" latinLnBrk="0" hangingPunct="1">
              <a:lnSpc>
                <a:spcPct val="90000"/>
              </a:lnSpc>
              <a:spcBef>
                <a:spcPts val="900"/>
              </a:spcBef>
              <a:spcAft>
                <a:spcPts val="0"/>
              </a:spcAft>
              <a:buClr>
                <a:schemeClr val="tx2"/>
              </a:buClr>
              <a:buSzTx/>
              <a:tabLst/>
            </a:pPr>
            <a:endParaRPr kumimoji="0" lang="en-US" sz="2200" b="0" i="0" u="none" strike="noStrike" kern="1200" cap="none" spc="0" normalizeH="0" baseline="0" noProof="0" dirty="0" smtClean="0">
              <a:ln>
                <a:noFill/>
              </a:ln>
              <a:solidFill>
                <a:schemeClr val="tx2"/>
              </a:solidFill>
              <a:effectLst/>
              <a:uLnTx/>
              <a:uFillTx/>
              <a:latin typeface="+mn-lt"/>
              <a:ea typeface="+mn-ea"/>
              <a:cs typeface="+mn-cs"/>
            </a:endParaRPr>
          </a:p>
        </p:txBody>
      </p:sp>
      <p:pic>
        <p:nvPicPr>
          <p:cNvPr id="2051" name="Picture 3"/>
          <p:cNvPicPr>
            <a:picLocks noChangeAspect="1" noChangeArrowheads="1"/>
          </p:cNvPicPr>
          <p:nvPr/>
        </p:nvPicPr>
        <p:blipFill>
          <a:blip r:embed="rId2"/>
          <a:srcRect/>
          <a:stretch>
            <a:fillRect/>
          </a:stretch>
        </p:blipFill>
        <p:spPr bwMode="auto">
          <a:xfrm>
            <a:off x="1214032" y="1110310"/>
            <a:ext cx="6196012" cy="4370299"/>
          </a:xfrm>
          <a:prstGeom prst="rect">
            <a:avLst/>
          </a:prstGeom>
          <a:noFill/>
          <a:ln w="9525">
            <a:noFill/>
            <a:miter lim="800000"/>
            <a:headEnd/>
            <a:tailEnd/>
          </a:ln>
        </p:spPr>
      </p:pic>
      <p:sp>
        <p:nvSpPr>
          <p:cNvPr id="7" name="TextBox 6"/>
          <p:cNvSpPr txBox="1"/>
          <p:nvPr/>
        </p:nvSpPr>
        <p:spPr>
          <a:xfrm>
            <a:off x="390266" y="5545586"/>
            <a:ext cx="8467499" cy="397032"/>
          </a:xfrm>
          <a:prstGeom prst="rect">
            <a:avLst/>
          </a:prstGeom>
        </p:spPr>
        <p:txBody>
          <a:bodyPr vert="horz" wrap="square" lIns="91440" tIns="45720" rIns="91440" bIns="45720" rtlCol="0">
            <a:spAutoFit/>
          </a:bodyPr>
          <a:lstStyle/>
          <a:p>
            <a:pPr marL="225425" marR="0" indent="-225425" algn="l" defTabSz="457200" rtl="0" eaLnBrk="1" fontAlgn="auto" latinLnBrk="0" hangingPunct="1">
              <a:lnSpc>
                <a:spcPct val="90000"/>
              </a:lnSpc>
              <a:spcBef>
                <a:spcPts val="900"/>
              </a:spcBef>
              <a:spcAft>
                <a:spcPts val="0"/>
              </a:spcAft>
              <a:buClr>
                <a:schemeClr val="tx2"/>
              </a:buClr>
              <a:buSzTx/>
              <a:tabLst/>
            </a:pPr>
            <a:r>
              <a:rPr kumimoji="0" lang="en-US" sz="2200" b="0" i="0" u="none" strike="noStrike" kern="1200" cap="none" spc="0" normalizeH="0" baseline="0" noProof="0" dirty="0" smtClean="0">
                <a:ln>
                  <a:noFill/>
                </a:ln>
                <a:solidFill>
                  <a:schemeClr val="tx2"/>
                </a:solidFill>
                <a:effectLst/>
                <a:uLnTx/>
                <a:uFillTx/>
                <a:latin typeface="+mn-lt"/>
                <a:ea typeface="+mn-ea"/>
                <a:cs typeface="+mn-cs"/>
              </a:rPr>
              <a:t>Most SES</a:t>
            </a:r>
            <a:r>
              <a:rPr kumimoji="0" lang="en-US" sz="2200" b="0" i="0" u="none" strike="noStrike" kern="1200" cap="none" spc="0" normalizeH="0" noProof="0" dirty="0" smtClean="0">
                <a:ln>
                  <a:noFill/>
                </a:ln>
                <a:solidFill>
                  <a:schemeClr val="tx2"/>
                </a:solidFill>
                <a:effectLst/>
                <a:uLnTx/>
                <a:uFillTx/>
                <a:latin typeface="+mn-lt"/>
                <a:ea typeface="+mn-ea"/>
                <a:cs typeface="+mn-cs"/>
              </a:rPr>
              <a:t> experienced negative performance during quant crisis of 2007</a:t>
            </a:r>
            <a:endParaRPr kumimoji="0" lang="en-US" sz="2200" b="0"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Good Proxy For Crowded Trades - Japan</a:t>
            </a:r>
            <a:endParaRPr lang="en-US" dirty="0"/>
          </a:p>
        </p:txBody>
      </p:sp>
      <p:sp>
        <p:nvSpPr>
          <p:cNvPr id="13" name="TextBox 12"/>
          <p:cNvSpPr txBox="1"/>
          <p:nvPr/>
        </p:nvSpPr>
        <p:spPr>
          <a:xfrm>
            <a:off x="4432686" y="5357983"/>
            <a:ext cx="914400" cy="914400"/>
          </a:xfrm>
          <a:prstGeom prst="rect">
            <a:avLst/>
          </a:prstGeom>
        </p:spPr>
        <p:txBody>
          <a:bodyPr vert="horz" wrap="none" lIns="91440" tIns="45720" rIns="91440" bIns="45720" rtlCol="0">
            <a:normAutofit/>
          </a:bodyPr>
          <a:lstStyle/>
          <a:p>
            <a:pPr marL="225425" marR="0" indent="-225425" algn="l" defTabSz="457200" rtl="0" eaLnBrk="1" fontAlgn="auto" latinLnBrk="0" hangingPunct="1">
              <a:lnSpc>
                <a:spcPct val="90000"/>
              </a:lnSpc>
              <a:spcBef>
                <a:spcPts val="900"/>
              </a:spcBef>
              <a:spcAft>
                <a:spcPts val="0"/>
              </a:spcAft>
              <a:buClr>
                <a:schemeClr val="tx2"/>
              </a:buClr>
              <a:buSzTx/>
              <a:tabLst/>
            </a:pPr>
            <a:endParaRPr kumimoji="0" lang="en-US" sz="2200" b="0" i="0" u="none" strike="noStrike" kern="1200" cap="none" spc="0" normalizeH="0" baseline="0" noProof="0" dirty="0" smtClean="0">
              <a:ln>
                <a:noFill/>
              </a:ln>
              <a:solidFill>
                <a:schemeClr val="tx2"/>
              </a:solidFill>
              <a:effectLst/>
              <a:uLnTx/>
              <a:uFillTx/>
              <a:latin typeface="+mn-lt"/>
              <a:ea typeface="+mn-ea"/>
              <a:cs typeface="+mn-cs"/>
            </a:endParaRPr>
          </a:p>
        </p:txBody>
      </p:sp>
      <p:pic>
        <p:nvPicPr>
          <p:cNvPr id="3" name="Picture 3"/>
          <p:cNvPicPr>
            <a:picLocks noChangeAspect="1" noChangeArrowheads="1"/>
          </p:cNvPicPr>
          <p:nvPr/>
        </p:nvPicPr>
        <p:blipFill>
          <a:blip r:embed="rId3"/>
          <a:srcRect/>
          <a:stretch>
            <a:fillRect/>
          </a:stretch>
        </p:blipFill>
        <p:spPr bwMode="auto">
          <a:xfrm>
            <a:off x="560446" y="1143001"/>
            <a:ext cx="8138442" cy="500968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srcRect/>
          <a:stretch>
            <a:fillRect/>
          </a:stretch>
        </p:blipFill>
        <p:spPr bwMode="auto">
          <a:xfrm>
            <a:off x="466726" y="1112829"/>
            <a:ext cx="8234822" cy="5063372"/>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Good Proxy For Crowded Trades – Emerging Markets</a:t>
            </a:r>
            <a:endParaRPr lang="en-US" dirty="0"/>
          </a:p>
        </p:txBody>
      </p:sp>
      <p:sp>
        <p:nvSpPr>
          <p:cNvPr id="13" name="TextBox 12"/>
          <p:cNvSpPr txBox="1"/>
          <p:nvPr/>
        </p:nvSpPr>
        <p:spPr>
          <a:xfrm>
            <a:off x="4432686" y="5357983"/>
            <a:ext cx="914400" cy="914400"/>
          </a:xfrm>
          <a:prstGeom prst="rect">
            <a:avLst/>
          </a:prstGeom>
        </p:spPr>
        <p:txBody>
          <a:bodyPr vert="horz" wrap="none" lIns="91440" tIns="45720" rIns="91440" bIns="45720" rtlCol="0">
            <a:normAutofit/>
          </a:bodyPr>
          <a:lstStyle/>
          <a:p>
            <a:pPr marL="225425" marR="0" indent="-225425" algn="l" defTabSz="457200" rtl="0" eaLnBrk="1" fontAlgn="auto" latinLnBrk="0" hangingPunct="1">
              <a:lnSpc>
                <a:spcPct val="90000"/>
              </a:lnSpc>
              <a:spcBef>
                <a:spcPts val="900"/>
              </a:spcBef>
              <a:spcAft>
                <a:spcPts val="0"/>
              </a:spcAft>
              <a:buClr>
                <a:schemeClr val="tx2"/>
              </a:buClr>
              <a:buSzTx/>
              <a:tabLst/>
            </a:pPr>
            <a:endParaRPr kumimoji="0" lang="en-US" sz="2200" b="0"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Custom 24">
      <a:dk1>
        <a:sysClr val="windowText" lastClr="000000"/>
      </a:dk1>
      <a:lt1>
        <a:sysClr val="window" lastClr="FFFFFF"/>
      </a:lt1>
      <a:dk2>
        <a:srgbClr val="042E6F"/>
      </a:dk2>
      <a:lt2>
        <a:srgbClr val="DBE1EA"/>
      </a:lt2>
      <a:accent1>
        <a:srgbClr val="6982A9"/>
      </a:accent1>
      <a:accent2>
        <a:srgbClr val="94996E"/>
      </a:accent2>
      <a:accent3>
        <a:srgbClr val="8B9EBC"/>
      </a:accent3>
      <a:accent4>
        <a:srgbClr val="B0093A"/>
      </a:accent4>
      <a:accent5>
        <a:srgbClr val="A6B6CC"/>
      </a:accent5>
      <a:accent6>
        <a:srgbClr val="C4CEDE"/>
      </a:accent6>
      <a:hlink>
        <a:srgbClr val="94996E"/>
      </a:hlink>
      <a:folHlink>
        <a:srgbClr val="B0093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wrap="square" lIns="91440" tIns="45720" rIns="91440" bIns="45720" rtlCol="0">
        <a:normAutofit/>
      </a:bodyPr>
      <a:lstStyle>
        <a:defPPr marL="225425" marR="0" indent="-225425" algn="l" defTabSz="457200" rtl="0" eaLnBrk="1" fontAlgn="auto" latinLnBrk="0" hangingPunct="1">
          <a:lnSpc>
            <a:spcPct val="90000"/>
          </a:lnSpc>
          <a:spcBef>
            <a:spcPts val="900"/>
          </a:spcBef>
          <a:spcAft>
            <a:spcPts val="0"/>
          </a:spcAft>
          <a:buClr>
            <a:schemeClr val="tx2"/>
          </a:buClr>
          <a:buSzTx/>
          <a:buFont typeface="Wingdings" charset="2"/>
          <a:buChar char="§"/>
          <a:tabLst/>
          <a:defRPr kumimoji="0" sz="2200" b="0" i="0" u="none" strike="noStrike" kern="1200" cap="none" spc="0" normalizeH="0" baseline="0" noProof="0" dirty="0" smtClean="0">
            <a:ln>
              <a:noFill/>
            </a:ln>
            <a:solidFill>
              <a:schemeClr val="tx2"/>
            </a:solidFill>
            <a:effectLst/>
            <a:uLnTx/>
            <a:uFillTx/>
            <a:latin typeface="+mn-lt"/>
            <a:ea typeface="+mn-ea"/>
            <a:cs typeface="+mn-cs"/>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Files xmlns="615653b3-eaf6-4880-a513-fb6a33527ee6">Powerpoint Templates</Files>
    <Notes0 xmlns="615653b3-eaf6-4880-a513-fb6a33527ee6"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3B021E388418846B6AA11C4A8EF6315" ma:contentTypeVersion="3" ma:contentTypeDescription="Create a new document." ma:contentTypeScope="" ma:versionID="995a0c364ce95e123d9848f1d29c7424">
  <xsd:schema xmlns:xsd="http://www.w3.org/2001/XMLSchema" xmlns:p="http://schemas.microsoft.com/office/2006/metadata/properties" xmlns:ns2="615653b3-eaf6-4880-a513-fb6a33527ee6" targetNamespace="http://schemas.microsoft.com/office/2006/metadata/properties" ma:root="true" ma:fieldsID="2f59e8e6b9baed54a82a237f212ad928" ns2:_="">
    <xsd:import namespace="615653b3-eaf6-4880-a513-fb6a33527ee6"/>
    <xsd:element name="properties">
      <xsd:complexType>
        <xsd:sequence>
          <xsd:element name="documentManagement">
            <xsd:complexType>
              <xsd:all>
                <xsd:element ref="ns2:Files" minOccurs="0"/>
                <xsd:element ref="ns2:Notes0" minOccurs="0"/>
              </xsd:all>
            </xsd:complexType>
          </xsd:element>
        </xsd:sequence>
      </xsd:complexType>
    </xsd:element>
  </xsd:schema>
  <xsd:schema xmlns:xsd="http://www.w3.org/2001/XMLSchema" xmlns:dms="http://schemas.microsoft.com/office/2006/documentManagement/types" targetNamespace="615653b3-eaf6-4880-a513-fb6a33527ee6" elementFormDefault="qualified">
    <xsd:import namespace="http://schemas.microsoft.com/office/2006/documentManagement/types"/>
    <xsd:element name="Files" ma:index="8" nillable="true" ma:displayName="Document type" ma:format="Dropdown" ma:internalName="Files">
      <xsd:simpleType>
        <xsd:restriction base="dms:Choice">
          <xsd:enumeration value="Word Templates"/>
          <xsd:enumeration value="Powerpoint Templates"/>
          <xsd:enumeration value="Excel Templates"/>
          <xsd:enumeration value="CD Templates"/>
          <xsd:enumeration value="Template Training"/>
          <xsd:enumeration value="Letterhead Templates"/>
          <xsd:enumeration value="Fax Templates"/>
          <xsd:enumeration value="Memo Templates"/>
        </xsd:restriction>
      </xsd:simpleType>
    </xsd:element>
    <xsd:element name="Notes0" ma:index="9" nillable="true" ma:displayName="Notes" ma:internalName="Notes0">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D1D26A5-305D-4859-A211-8C9F5E5026A1}">
  <ds:schemaRefs>
    <ds:schemaRef ds:uri="http://purl.org/dc/dcmitype/"/>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615653b3-eaf6-4880-a513-fb6a33527ee6"/>
    <ds:schemaRef ds:uri="http://www.w3.org/XML/1998/namespace"/>
    <ds:schemaRef ds:uri="http://purl.org/dc/terms/"/>
  </ds:schemaRefs>
</ds:datastoreItem>
</file>

<file path=customXml/itemProps2.xml><?xml version="1.0" encoding="utf-8"?>
<ds:datastoreItem xmlns:ds="http://schemas.openxmlformats.org/officeDocument/2006/customXml" ds:itemID="{BFAEDAFF-45D8-4946-8D7B-A2AAEFEA46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15653b3-eaf6-4880-a513-fb6a33527ee6"/>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FB741819-AB89-4328-84B8-F40BF141AEF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Theme2013_Barra</Template>
  <TotalTime>62132</TotalTime>
  <Words>1674</Words>
  <Application>Microsoft Office PowerPoint</Application>
  <PresentationFormat>On-screen Show (4:3)</PresentationFormat>
  <Paragraphs>189</Paragraphs>
  <Slides>29</Slides>
  <Notes>6</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1_Office Theme</vt:lpstr>
      <vt:lpstr>Systematic Equity Strategies as Sources of Risk</vt:lpstr>
      <vt:lpstr>Systematic Equity Strategies Proxy For Crowded Trades</vt:lpstr>
      <vt:lpstr>Agenda</vt:lpstr>
      <vt:lpstr>Systematic Equity Strategies</vt:lpstr>
      <vt:lpstr>What are They?</vt:lpstr>
      <vt:lpstr>Systematic Equity Strategies in US</vt:lpstr>
      <vt:lpstr>Systematic Equity Strategy Performance in US</vt:lpstr>
      <vt:lpstr>Good Proxy For Crowded Trades - Japan</vt:lpstr>
      <vt:lpstr>Good Proxy For Crowded Trades – Emerging Markets</vt:lpstr>
      <vt:lpstr>Risk Implication of Systematic Equity Strategies – Selected Examples</vt:lpstr>
      <vt:lpstr>Market &amp; Profitability in US </vt:lpstr>
      <vt:lpstr>Prospect Factor Performance (by Selected Countries)</vt:lpstr>
      <vt:lpstr>Prospect Factor Risk (by Selected Countries)</vt:lpstr>
      <vt:lpstr>Short Term Reversal (by Selected Countries)</vt:lpstr>
      <vt:lpstr>Small Cap vs. Total Market Value Factor</vt:lpstr>
      <vt:lpstr>Tail Risk Factors: Slow Composite</vt:lpstr>
      <vt:lpstr>Tail Risk Factors: Slow Composite Results (PRELIMINARY)</vt:lpstr>
      <vt:lpstr>Tail Risk Factors: Fast Composite</vt:lpstr>
      <vt:lpstr>Tail Risk Factors: Fast Composite Results (PRELIMINARY)</vt:lpstr>
      <vt:lpstr>Systematic Equity Strategies – Risk Forecasting Benefits</vt:lpstr>
      <vt:lpstr>Use Alternative Models to Isolate Benefits</vt:lpstr>
      <vt:lpstr>Risk Prediction &amp; SES Factors  </vt:lpstr>
      <vt:lpstr>SES Model Improved Risk Forecasts I</vt:lpstr>
      <vt:lpstr>SES Model Improved Risk Forecasts II</vt:lpstr>
      <vt:lpstr>SES Model Improved Risk Forecasts III</vt:lpstr>
      <vt:lpstr>SES Model Improved Risk Forecasts IV</vt:lpstr>
      <vt:lpstr>Conclusions</vt:lpstr>
      <vt:lpstr>Slide 28</vt:lpstr>
      <vt:lpstr>Slide 29</vt:lpstr>
    </vt:vector>
  </TitlesOfParts>
  <Company>RiskMetrics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Adam Saynuk</dc:creator>
  <cp:lastModifiedBy>dobadia</cp:lastModifiedBy>
  <cp:revision>795</cp:revision>
  <cp:lastPrinted>2013-10-15T17:46:47Z</cp:lastPrinted>
  <dcterms:created xsi:type="dcterms:W3CDTF">2010-12-17T16:00:45Z</dcterms:created>
  <dcterms:modified xsi:type="dcterms:W3CDTF">2014-04-23T15:32:49Z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0x01010023B021E388418846B6AA11C4A8EF6315</vt:lpwstr>
  </property>
</Properties>
</file>