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8" r:id="rId2"/>
    <p:sldId id="399" r:id="rId3"/>
    <p:sldId id="387" r:id="rId4"/>
    <p:sldId id="388" r:id="rId5"/>
    <p:sldId id="415" r:id="rId6"/>
    <p:sldId id="416" r:id="rId7"/>
    <p:sldId id="330" r:id="rId8"/>
    <p:sldId id="396" r:id="rId9"/>
    <p:sldId id="395" r:id="rId10"/>
    <p:sldId id="331" r:id="rId11"/>
    <p:sldId id="392" r:id="rId12"/>
    <p:sldId id="393" r:id="rId13"/>
    <p:sldId id="400" r:id="rId14"/>
    <p:sldId id="334" r:id="rId15"/>
    <p:sldId id="426" r:id="rId16"/>
    <p:sldId id="338" r:id="rId17"/>
    <p:sldId id="422" r:id="rId18"/>
    <p:sldId id="377" r:id="rId19"/>
    <p:sldId id="342" r:id="rId20"/>
    <p:sldId id="344" r:id="rId21"/>
    <p:sldId id="345" r:id="rId22"/>
    <p:sldId id="398" r:id="rId23"/>
    <p:sldId id="346" r:id="rId24"/>
    <p:sldId id="351" r:id="rId25"/>
    <p:sldId id="356" r:id="rId26"/>
    <p:sldId id="358" r:id="rId27"/>
    <p:sldId id="360" r:id="rId28"/>
    <p:sldId id="361" r:id="rId29"/>
    <p:sldId id="362" r:id="rId30"/>
    <p:sldId id="363" r:id="rId31"/>
    <p:sldId id="359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81705" autoAdjust="0"/>
  </p:normalViewPr>
  <p:slideViewPr>
    <p:cSldViewPr>
      <p:cViewPr varScale="1">
        <p:scale>
          <a:sx n="60" d="100"/>
          <a:sy n="60" d="100"/>
        </p:scale>
        <p:origin x="-17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9"/>
            <a:ext cx="3170238" cy="479425"/>
          </a:xfrm>
          <a:prstGeom prst="rect">
            <a:avLst/>
          </a:prstGeom>
        </p:spPr>
        <p:txBody>
          <a:bodyPr vert="horz" lIns="92011" tIns="46006" rIns="92011" bIns="4600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8" y="9"/>
            <a:ext cx="3170238" cy="479425"/>
          </a:xfrm>
          <a:prstGeom prst="rect">
            <a:avLst/>
          </a:prstGeom>
        </p:spPr>
        <p:txBody>
          <a:bodyPr vert="horz" lIns="92011" tIns="46006" rIns="92011" bIns="46006" rtlCol="0"/>
          <a:lstStyle>
            <a:lvl1pPr algn="r">
              <a:defRPr sz="1300"/>
            </a:lvl1pPr>
          </a:lstStyle>
          <a:p>
            <a:fld id="{552CCD5F-6EEB-41BB-AE4D-83D500E38E15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120196"/>
            <a:ext cx="3170238" cy="479425"/>
          </a:xfrm>
          <a:prstGeom prst="rect">
            <a:avLst/>
          </a:prstGeom>
        </p:spPr>
        <p:txBody>
          <a:bodyPr vert="horz" lIns="92011" tIns="46006" rIns="92011" bIns="4600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8" y="9120196"/>
            <a:ext cx="3170238" cy="479425"/>
          </a:xfrm>
          <a:prstGeom prst="rect">
            <a:avLst/>
          </a:prstGeom>
        </p:spPr>
        <p:txBody>
          <a:bodyPr vert="horz" lIns="92011" tIns="46006" rIns="92011" bIns="46006" rtlCol="0" anchor="b"/>
          <a:lstStyle>
            <a:lvl1pPr algn="r">
              <a:defRPr sz="1300"/>
            </a:lvl1pPr>
          </a:lstStyle>
          <a:p>
            <a:fld id="{E04F89CE-36CE-412F-A609-16AEA96FE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39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3"/>
            <a:ext cx="3169699" cy="480060"/>
          </a:xfrm>
          <a:prstGeom prst="rect">
            <a:avLst/>
          </a:prstGeom>
        </p:spPr>
        <p:txBody>
          <a:bodyPr vert="horz" lIns="95675" tIns="47838" rIns="95675" bIns="478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51" y="3"/>
            <a:ext cx="3169699" cy="480060"/>
          </a:xfrm>
          <a:prstGeom prst="rect">
            <a:avLst/>
          </a:prstGeom>
        </p:spPr>
        <p:txBody>
          <a:bodyPr vert="horz" lIns="95675" tIns="47838" rIns="95675" bIns="47838" rtlCol="0"/>
          <a:lstStyle>
            <a:lvl1pPr algn="r">
              <a:defRPr sz="1300"/>
            </a:lvl1pPr>
          </a:lstStyle>
          <a:p>
            <a:fld id="{5B58CD41-B928-4D42-9329-D0D4ECA1F9D7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5" tIns="47838" rIns="95675" bIns="478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60" y="4560573"/>
            <a:ext cx="5851497" cy="4320540"/>
          </a:xfrm>
          <a:prstGeom prst="rect">
            <a:avLst/>
          </a:prstGeom>
        </p:spPr>
        <p:txBody>
          <a:bodyPr vert="horz" lIns="95675" tIns="47838" rIns="95675" bIns="478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9119500"/>
            <a:ext cx="3169699" cy="480060"/>
          </a:xfrm>
          <a:prstGeom prst="rect">
            <a:avLst/>
          </a:prstGeom>
        </p:spPr>
        <p:txBody>
          <a:bodyPr vert="horz" lIns="95675" tIns="47838" rIns="95675" bIns="478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51" y="9119500"/>
            <a:ext cx="3169699" cy="480060"/>
          </a:xfrm>
          <a:prstGeom prst="rect">
            <a:avLst/>
          </a:prstGeom>
        </p:spPr>
        <p:txBody>
          <a:bodyPr vert="horz" lIns="95675" tIns="47838" rIns="95675" bIns="47838" rtlCol="0" anchor="b"/>
          <a:lstStyle>
            <a:lvl1pPr algn="r">
              <a:defRPr sz="1300"/>
            </a:lvl1pPr>
          </a:lstStyle>
          <a:p>
            <a:fld id="{465A82A7-68C0-443D-A95F-18A2B385D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4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Blume</a:t>
            </a:r>
            <a:r>
              <a:rPr lang="en-US" dirty="0" smtClean="0"/>
              <a:t>, Lim, and </a:t>
            </a:r>
            <a:r>
              <a:rPr lang="en-US" dirty="0" err="1" smtClean="0"/>
              <a:t>MacKinlay</a:t>
            </a:r>
            <a:r>
              <a:rPr lang="en-US" dirty="0" smtClean="0"/>
              <a:t> (1998) and </a:t>
            </a:r>
            <a:r>
              <a:rPr lang="en-US" dirty="0" err="1" smtClean="0"/>
              <a:t>Baghai</a:t>
            </a:r>
            <a:r>
              <a:rPr lang="en-US" dirty="0" smtClean="0"/>
              <a:t>, </a:t>
            </a:r>
            <a:r>
              <a:rPr lang="en-US" dirty="0" err="1" smtClean="0"/>
              <a:t>Servaes</a:t>
            </a:r>
            <a:r>
              <a:rPr lang="en-US" dirty="0" smtClean="0"/>
              <a:t>, and Tamayo (2010) argue that the agencies have become more conservative in assigning ratings since the late 1970s.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65008" indent="-265008"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 numbers of theories suggests that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ISS</a:t>
            </a:r>
            <a:r>
              <a:rPr lang="en-US" sz="2600" i="1" baseline="30000" dirty="0" smtClean="0">
                <a:latin typeface="Times New Roman" pitchFamily="18" charset="0"/>
                <a:cs typeface="Times New Roman" pitchFamily="18" charset="0"/>
              </a:rPr>
              <a:t>EDF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will be high (i.e., quality is low) when aggregate credit growth is high</a:t>
            </a:r>
          </a:p>
          <a:p>
            <a:pPr marL="265008" indent="-265008" defTabSz="913822"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265008" indent="-265008"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principle, both quantity and quality may be useful for forecasting future returns</a:t>
            </a:r>
          </a:p>
          <a:p>
            <a:pPr marL="721918" lvl="2" indent="-265008">
              <a:spcAft>
                <a:spcPts val="60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Quality should outperform in a horserace if uninformative common shocks affect the issuance of both low and high quality firms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Junk bond boom of the 1980s (Kaplan and Stein 1993)</a:t>
            </a:r>
          </a:p>
          <a:p>
            <a:pPr lvl="1"/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Credit boom of the 2000s (</a:t>
            </a:r>
            <a:r>
              <a:rPr lang="en-US" sz="2000" dirty="0" err="1" smtClean="0"/>
              <a:t>Coval</a:t>
            </a:r>
            <a:r>
              <a:rPr lang="en-US" sz="2000" dirty="0" smtClean="0"/>
              <a:t>, </a:t>
            </a:r>
            <a:r>
              <a:rPr lang="en-US" sz="2000" dirty="0" err="1" smtClean="0"/>
              <a:t>Jurek</a:t>
            </a:r>
            <a:r>
              <a:rPr lang="en-US" sz="2000" dirty="0" smtClean="0"/>
              <a:t> and Stafford 2010; </a:t>
            </a:r>
            <a:r>
              <a:rPr lang="en-US" sz="2000" dirty="0" err="1" smtClean="0"/>
              <a:t>Ivashina</a:t>
            </a:r>
            <a:r>
              <a:rPr lang="en-US" sz="2000" dirty="0" smtClean="0"/>
              <a:t> and Sun 2010, </a:t>
            </a:r>
            <a:r>
              <a:rPr lang="en-US" sz="2000" dirty="0" err="1" smtClean="0"/>
              <a:t>Axelson</a:t>
            </a:r>
            <a:r>
              <a:rPr lang="en-US" sz="2000" dirty="0" smtClean="0"/>
              <a:t>, </a:t>
            </a:r>
            <a:r>
              <a:rPr lang="en-US" sz="2000" dirty="0" err="1" smtClean="0"/>
              <a:t>Jenkinson</a:t>
            </a:r>
            <a:r>
              <a:rPr lang="en-US" sz="2000" dirty="0" smtClean="0"/>
              <a:t>, Stromberg, and </a:t>
            </a:r>
            <a:r>
              <a:rPr lang="en-US" sz="2000" dirty="0" err="1" smtClean="0"/>
              <a:t>Weisbach</a:t>
            </a:r>
            <a:r>
              <a:rPr lang="en-US" sz="2000" dirty="0" smtClean="0"/>
              <a:t> 2010)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13709">
              <a:defRPr/>
            </a:pPr>
            <a:r>
              <a:rPr lang="en-US" dirty="0" smtClean="0"/>
              <a:t>Tests avoids joint hypothesis problem; have been used by </a:t>
            </a:r>
            <a:r>
              <a:rPr lang="en-US" dirty="0" err="1" smtClean="0"/>
              <a:t>Fama</a:t>
            </a:r>
            <a:r>
              <a:rPr lang="en-US" dirty="0" smtClean="0"/>
              <a:t> and </a:t>
            </a:r>
            <a:r>
              <a:rPr lang="en-US" dirty="0" err="1" smtClean="0"/>
              <a:t>Schwert</a:t>
            </a:r>
            <a:r>
              <a:rPr lang="en-US" dirty="0" smtClean="0"/>
              <a:t> (1977), </a:t>
            </a:r>
            <a:r>
              <a:rPr lang="en-US" dirty="0" err="1" smtClean="0"/>
              <a:t>Fama</a:t>
            </a:r>
            <a:r>
              <a:rPr lang="en-US" dirty="0" smtClean="0"/>
              <a:t> and French (1988), Kothari and </a:t>
            </a:r>
            <a:r>
              <a:rPr lang="en-US" dirty="0" err="1" smtClean="0"/>
              <a:t>Shanken</a:t>
            </a:r>
            <a:r>
              <a:rPr lang="en-US" dirty="0" smtClean="0"/>
              <a:t> (1997), Baker and </a:t>
            </a:r>
            <a:r>
              <a:rPr lang="en-US" dirty="0" err="1" smtClean="0"/>
              <a:t>Wurgler</a:t>
            </a:r>
            <a:r>
              <a:rPr lang="en-US" dirty="0" smtClean="0"/>
              <a:t> (2000).</a:t>
            </a:r>
          </a:p>
          <a:p>
            <a:pPr marL="0" lvl="1" defTabSz="913709">
              <a:defRPr/>
            </a:pPr>
            <a:endParaRPr lang="en-US" dirty="0" smtClean="0"/>
          </a:p>
          <a:p>
            <a:pPr marL="0" lvl="1" defTabSz="913709">
              <a:defRPr/>
            </a:pPr>
            <a:r>
              <a:rPr lang="en-US" dirty="0" smtClean="0"/>
              <a:t>Conclusion:</a:t>
            </a:r>
            <a:r>
              <a:rPr lang="en-US" baseline="0" dirty="0" smtClean="0"/>
              <a:t> </a:t>
            </a:r>
            <a:r>
              <a:rPr lang="en-US" dirty="0" smtClean="0"/>
              <a:t>Overall, we argue that our results are difficult to reconcile with integrated-markets models in which the rationally-determined price of risk fluctuates in a countercyclical fashion.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Negative results don’t</a:t>
            </a:r>
            <a:r>
              <a:rPr lang="en-US" b="1" u="sng" baseline="0" dirty="0" smtClean="0"/>
              <a:t> imply that intermediary capital isn’t ever part of the story.</a:t>
            </a:r>
          </a:p>
          <a:p>
            <a:endParaRPr lang="en-US" b="1" u="sng" baseline="0" dirty="0" smtClean="0"/>
          </a:p>
          <a:p>
            <a:r>
              <a:rPr lang="en-US" b="1" u="sng" baseline="0" dirty="0" smtClean="0"/>
              <a:t>Might matter at certain points, but quality may integrate different factors over time.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Results are consistent with “reaching for yield” hypothesis, but probably far from definitive.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76200" y="103397"/>
            <a:ext cx="8991600" cy="652600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ctr">
              <a:defRPr sz="3600" b="1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ct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7E309984-7A83-4E82-AF25-4F30F5D7D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7E309984-7A83-4E82-AF25-4F30F5D7D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5334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6388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7E309984-7A83-4E82-AF25-4F30F5D7D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7E309984-7A83-4E82-AF25-4F30F5D7D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7E309984-7A83-4E82-AF25-4F30F5D7D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7E309984-7A83-4E82-AF25-4F30F5D7D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7E309984-7A83-4E82-AF25-4F30F5D7D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7E309984-7A83-4E82-AF25-4F30F5D7D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7E309984-7A83-4E82-AF25-4F30F5D7D4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" y="304800"/>
            <a:ext cx="8915400" cy="640079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noFill/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533400"/>
          </a:xfrm>
          <a:prstGeom prst="rect">
            <a:avLst/>
          </a:prstGeom>
        </p:spPr>
        <p:txBody>
          <a:bodyPr vert="horz" anchor="b">
            <a:no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8686800" cy="548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C00000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  <a:extLst/>
    </p:titleStyle>
    <p:bodyStyle>
      <a:lvl1pPr marL="265176" indent="-265176" algn="l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Times New Roman" pitchFamily="18" charset="0"/>
          <a:ea typeface="+mn-ea"/>
          <a:cs typeface="Times New Roman" pitchFamily="18" charset="0"/>
        </a:defRPr>
      </a:lvl1pPr>
      <a:lvl2pPr marL="548640" indent="-201168" algn="l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100000"/>
        <a:buFont typeface="Verdana"/>
        <a:buChar char="◦"/>
        <a:defRPr kumimoji="0"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786384" indent="-182880" algn="l" rtl="0" eaLnBrk="1" latinLnBrk="0" hangingPunct="1">
        <a:spcBef>
          <a:spcPts val="0"/>
        </a:spcBef>
        <a:spcAft>
          <a:spcPts val="600"/>
        </a:spcAft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024128" indent="-182880" algn="l" rtl="0" eaLnBrk="1" latinLnBrk="0" hangingPunct="1">
        <a:spcBef>
          <a:spcPts val="0"/>
        </a:spcBef>
        <a:spcAft>
          <a:spcPts val="600"/>
        </a:spcAft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280160" indent="-182880" algn="l" rtl="0" eaLnBrk="1" latinLnBrk="0" hangingPunct="1">
        <a:spcBef>
          <a:spcPts val="0"/>
        </a:spcBef>
        <a:spcAft>
          <a:spcPts val="600"/>
        </a:spcAft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905000"/>
            <a:ext cx="8193024" cy="12954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Issuer Quality and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Corporate Bond Returns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8193024" cy="2182368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Robin Greenwood and Sam Hanson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Harvard Business School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QWAFAFEW Presentation: October 2013</a:t>
            </a:r>
            <a:endParaRPr lang="en-US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943600"/>
          </a:xfrm>
        </p:spPr>
        <p:txBody>
          <a:bodyPr>
            <a:normAutofit/>
          </a:bodyPr>
          <a:lstStyle/>
          <a:p>
            <a:r>
              <a:rPr lang="en-US" i="1" dirty="0" smtClean="0"/>
              <a:t>ISS</a:t>
            </a:r>
            <a:r>
              <a:rPr lang="en-US" i="1" baseline="30000" dirty="0" smtClean="0"/>
              <a:t>EDF</a:t>
            </a:r>
            <a:r>
              <a:rPr lang="en-US" dirty="0" smtClean="0"/>
              <a:t> is high when issuing firms are of </a:t>
            </a:r>
            <a:r>
              <a:rPr lang="en-US" i="1" dirty="0" smtClean="0"/>
              <a:t>poor</a:t>
            </a:r>
            <a:r>
              <a:rPr lang="en-US" dirty="0" smtClean="0"/>
              <a:t> credit quality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2000" i="1" dirty="0" smtClean="0"/>
              <a:t>ISS</a:t>
            </a:r>
            <a:r>
              <a:rPr lang="en-US" sz="2000" i="1" baseline="30000" dirty="0" smtClean="0"/>
              <a:t>EDF</a:t>
            </a:r>
            <a:r>
              <a:rPr lang="en-US" sz="2000" i="1" dirty="0" smtClean="0"/>
              <a:t> </a:t>
            </a:r>
            <a:r>
              <a:rPr lang="en-US" sz="2000" dirty="0" smtClean="0"/>
              <a:t>correlated with business cycle, but removing macro variation doesn’t change basic character of series.</a:t>
            </a:r>
            <a:endParaRPr lang="en-US" sz="2000" dirty="0"/>
          </a:p>
        </p:txBody>
      </p:sp>
      <p:pic>
        <p:nvPicPr>
          <p:cNvPr id="187393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048" y="1827212"/>
            <a:ext cx="8321040" cy="416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Issuer Quality: </a:t>
            </a:r>
            <a:r>
              <a:rPr lang="en-US" i="1" dirty="0" smtClean="0"/>
              <a:t>ISS</a:t>
            </a:r>
            <a:r>
              <a:rPr lang="en-US" i="1" baseline="30000" dirty="0" smtClean="0"/>
              <a:t>EDF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Issuer Quality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Forecasting Results     Interpretation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447800" y="1905000"/>
            <a:ext cx="7183157" cy="2885420"/>
            <a:chOff x="1447800" y="1905000"/>
            <a:chExt cx="7183157" cy="2885420"/>
          </a:xfrm>
        </p:grpSpPr>
        <p:sp>
          <p:nvSpPr>
            <p:cNvPr id="6" name="TextBox 5"/>
            <p:cNvSpPr txBox="1"/>
            <p:nvPr/>
          </p:nvSpPr>
          <p:spPr>
            <a:xfrm>
              <a:off x="7543800" y="2590800"/>
              <a:ext cx="1087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Credit boom</a:t>
              </a:r>
            </a:p>
            <a:p>
              <a:pPr algn="ctr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2004-2007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48400" y="1981200"/>
              <a:ext cx="10871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Credit boom</a:t>
              </a:r>
            </a:p>
            <a:p>
              <a:pPr algn="ctr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1996-1998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48200" y="22860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1980s junk bond boom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19600" y="4267200"/>
              <a:ext cx="1219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300" dirty="0" smtClean="0">
                  <a:latin typeface="Times New Roman" pitchFamily="18" charset="0"/>
                  <a:cs typeface="Times New Roman" pitchFamily="18" charset="0"/>
                </a:rPr>
                <a:t>Junk bond bust</a:t>
              </a:r>
              <a:br>
                <a:rPr lang="en-US" sz="1300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1300" dirty="0" smtClean="0">
                  <a:latin typeface="Times New Roman" pitchFamily="18" charset="0"/>
                  <a:cs typeface="Times New Roman" pitchFamily="18" charset="0"/>
                </a:rPr>
                <a:t>1990-1991</a:t>
              </a:r>
              <a:endParaRPr lang="en-US" sz="13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4267200"/>
              <a:ext cx="11451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Telecom bust</a:t>
              </a:r>
            </a:p>
            <a:p>
              <a:pPr algn="r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2001-2002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47800" y="1905000"/>
              <a:ext cx="10470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Late-1960s</a:t>
              </a:r>
              <a:br>
                <a:rPr lang="en-US" sz="1400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credit boom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52600" y="4038600"/>
              <a:ext cx="114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Penn Central</a:t>
              </a:r>
              <a:br>
                <a:rPr lang="en-US" sz="1400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1970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Issuer Quality: High Yield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86740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Issuer Quality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Forecasting Results     Interpretation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0664" y="1783080"/>
            <a:ext cx="725993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6017" name="Object 1"/>
          <p:cNvGraphicFramePr>
            <a:graphicFrameLocks noChangeAspect="1"/>
          </p:cNvGraphicFramePr>
          <p:nvPr/>
        </p:nvGraphicFramePr>
        <p:xfrm>
          <a:off x="2284413" y="838200"/>
          <a:ext cx="409733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73" name="Equation" r:id="rId5" imgW="2197100" imgH="533400" progId="Equation.DSMT4">
                  <p:embed/>
                </p:oleObj>
              </mc:Choice>
              <mc:Fallback>
                <p:oleObj name="Equation" r:id="rId5" imgW="2197100" imgH="533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838200"/>
                        <a:ext cx="4097337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5626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Issuer Quality: High Yield Share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Issuer Quality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Forecasting Results     Interpretation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6017" name="Object 1"/>
          <p:cNvGraphicFramePr>
            <a:graphicFrameLocks noChangeAspect="1"/>
          </p:cNvGraphicFramePr>
          <p:nvPr/>
        </p:nvGraphicFramePr>
        <p:xfrm>
          <a:off x="2284413" y="839788"/>
          <a:ext cx="409733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097" name="Equation" r:id="rId4" imgW="2197100" imgH="533400" progId="Equation.DSMT4">
                  <p:embed/>
                </p:oleObj>
              </mc:Choice>
              <mc:Fallback>
                <p:oleObj name="Equation" r:id="rId4" imgW="2197100" imgH="533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839788"/>
                        <a:ext cx="4097337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0664" y="1783080"/>
            <a:ext cx="7260336" cy="45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914400" y="62484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1962-1982: </a:t>
            </a:r>
            <a:r>
              <a:rPr lang="en-US" i="1" dirty="0" smtClean="0">
                <a:latin typeface="Symbol" pitchFamily="18" charset="2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ISS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EDF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= 0.47                1983-2008: </a:t>
            </a:r>
            <a:r>
              <a:rPr lang="en-US" i="1" dirty="0" smtClean="0">
                <a:latin typeface="Symbol" pitchFamily="18" charset="2"/>
                <a:cs typeface="Times New Roman" pitchFamily="18" charset="0"/>
              </a:rPr>
              <a:t>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ISS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EDF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0.58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Issuer Quality: </a:t>
            </a:r>
            <a:r>
              <a:rPr lang="en-US" i="1" dirty="0" smtClean="0"/>
              <a:t>ISS</a:t>
            </a:r>
            <a:r>
              <a:rPr lang="en-US" i="1" baseline="30000" dirty="0" smtClean="0"/>
              <a:t>EDF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i="1" dirty="0" smtClean="0"/>
              <a:t>HYS</a:t>
            </a:r>
            <a:endParaRPr lang="en-US" i="1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Advantages of </a:t>
            </a:r>
            <a:r>
              <a:rPr lang="en-US" sz="2600" i="1" dirty="0" smtClean="0"/>
              <a:t>HYS</a:t>
            </a:r>
            <a:endParaRPr lang="en-US" sz="2600" dirty="0" smtClean="0"/>
          </a:p>
          <a:p>
            <a:pPr lvl="1"/>
            <a:r>
              <a:rPr lang="en-US" sz="2200" dirty="0" smtClean="0"/>
              <a:t>Simplicity</a:t>
            </a:r>
          </a:p>
          <a:p>
            <a:pPr lvl="1"/>
            <a:r>
              <a:rPr lang="en-US" sz="2200" dirty="0" smtClean="0"/>
              <a:t>“Natural” to use bond issuance to forecast bond returns</a:t>
            </a:r>
          </a:p>
          <a:p>
            <a:pPr lvl="1"/>
            <a:endParaRPr lang="en-US" sz="2400" dirty="0" smtClean="0"/>
          </a:p>
          <a:p>
            <a:r>
              <a:rPr lang="en-US" sz="2600" dirty="0" smtClean="0"/>
              <a:t>Advantages </a:t>
            </a:r>
            <a:r>
              <a:rPr lang="en-US" sz="2600" i="1" dirty="0" smtClean="0"/>
              <a:t>ISS</a:t>
            </a:r>
            <a:r>
              <a:rPr lang="en-US" sz="2600" i="1" baseline="30000" dirty="0" smtClean="0"/>
              <a:t>EDF</a:t>
            </a:r>
            <a:endParaRPr lang="en-US" sz="2600" dirty="0" smtClean="0"/>
          </a:p>
          <a:p>
            <a:pPr lvl="1"/>
            <a:r>
              <a:rPr lang="en-US" sz="2200" dirty="0" smtClean="0"/>
              <a:t>Combines all sources of debt financing → not impacted by secular shifts in the bond vs. loan mix → stationary series</a:t>
            </a:r>
          </a:p>
          <a:p>
            <a:pPr lvl="1"/>
            <a:r>
              <a:rPr lang="en-US" sz="2200" dirty="0" smtClean="0"/>
              <a:t>If bonds/loans are partial substitutes, measures based on </a:t>
            </a:r>
            <a:r>
              <a:rPr lang="en-US" sz="2200" i="1" dirty="0" smtClean="0"/>
              <a:t>total</a:t>
            </a:r>
            <a:r>
              <a:rPr lang="en-US" sz="2200" dirty="0" smtClean="0"/>
              <a:t> debt issuance (</a:t>
            </a:r>
            <a:r>
              <a:rPr lang="en-US" sz="2200" dirty="0" err="1" smtClean="0"/>
              <a:t>loans+bonds</a:t>
            </a:r>
            <a:r>
              <a:rPr lang="en-US" sz="2200" dirty="0" smtClean="0"/>
              <a:t>) may be more informative about bond returns. </a:t>
            </a:r>
          </a:p>
          <a:p>
            <a:pPr lvl="1"/>
            <a:r>
              <a:rPr lang="en-US" sz="2200" dirty="0" smtClean="0"/>
              <a:t>Credit rating standards have evolved over time: agencies became more conservative in the late 1970s</a:t>
            </a:r>
          </a:p>
          <a:p>
            <a:pPr lvl="1"/>
            <a:r>
              <a:rPr lang="en-US" sz="2200" dirty="0" smtClean="0"/>
              <a:t>Based on </a:t>
            </a:r>
            <a:r>
              <a:rPr lang="en-US" sz="2200" i="1" dirty="0" smtClean="0"/>
              <a:t>net</a:t>
            </a:r>
            <a:r>
              <a:rPr lang="en-US" sz="2200" dirty="0" smtClean="0"/>
              <a:t> debt issuance as opposed to </a:t>
            </a:r>
            <a:r>
              <a:rPr lang="en-US" sz="2200" i="1" dirty="0" smtClean="0"/>
              <a:t>gross </a:t>
            </a:r>
            <a:r>
              <a:rPr lang="en-US" sz="2200" dirty="0" smtClean="0"/>
              <a:t>issuance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Issuer Quality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Forecasting Results     Interpretation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Corporate bond returns by credit rating from Barclays (Lehman) and Morningstar (Ibbotson)</a:t>
            </a:r>
          </a:p>
          <a:p>
            <a:pPr lvl="1"/>
            <a:r>
              <a:rPr lang="en-US" sz="2200" dirty="0" smtClean="0"/>
              <a:t>Cumulative </a:t>
            </a:r>
            <a:r>
              <a:rPr lang="en-US" sz="2200" i="1" dirty="0" smtClean="0"/>
              <a:t>k</a:t>
            </a:r>
            <a:r>
              <a:rPr lang="en-US" sz="2200" dirty="0" smtClean="0"/>
              <a:t>-year log excess returns:</a:t>
            </a:r>
          </a:p>
          <a:p>
            <a:pPr lvl="1"/>
            <a:r>
              <a:rPr lang="en-US" sz="2200" dirty="0" smtClean="0"/>
              <a:t>Returns are in excess of Treasury bonds with comparable duration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controls: bill yield, term spread, macro controls,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Issuer Quality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Forecasting Results     Interpretation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8065" name="Object 1"/>
          <p:cNvGraphicFramePr>
            <a:graphicFrameLocks noChangeAspect="1"/>
          </p:cNvGraphicFramePr>
          <p:nvPr/>
        </p:nvGraphicFramePr>
        <p:xfrm>
          <a:off x="5314950" y="1836738"/>
          <a:ext cx="16891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5" name="Equation" r:id="rId4" imgW="1091726" imgH="241195" progId="Equation.DSMT4">
                  <p:embed/>
                </p:oleObj>
              </mc:Choice>
              <mc:Fallback>
                <p:oleObj name="Equation" r:id="rId4" imgW="1091726" imgH="241195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0" y="1836738"/>
                        <a:ext cx="1689100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952" y="1600200"/>
            <a:ext cx="7394448" cy="325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762000"/>
            <a:ext cx="8686800" cy="5943600"/>
          </a:xfrm>
          <a:prstGeom prst="rect">
            <a:avLst/>
          </a:prstGeom>
        </p:spPr>
        <p:txBody>
          <a:bodyPr vert="horz" lIns="182880" tIns="91440">
            <a:normAutofit lnSpcReduction="1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Figure 3, Panel A: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63550" indent="-238125">
              <a:spcAft>
                <a:spcPts val="600"/>
              </a:spcAft>
              <a:buClr>
                <a:schemeClr val="accent1"/>
              </a:buClr>
              <a:buSzPct val="100000"/>
              <a:defRPr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225425" indent="-225425">
              <a:spcAft>
                <a:spcPts val="600"/>
              </a:spcAft>
              <a:buClr>
                <a:schemeClr val="accent1"/>
              </a:buClr>
              <a:buSzPct val="100000"/>
              <a:defRPr/>
            </a:pP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5425" indent="-225425">
              <a:spcAft>
                <a:spcPts val="6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Economic magnitudes are significant:</a:t>
            </a:r>
          </a:p>
          <a:p>
            <a:pPr marL="463550" indent="-238125">
              <a:spcAft>
                <a:spcPts val="600"/>
              </a:spcAft>
              <a:buClr>
                <a:schemeClr val="accent1"/>
              </a:buClr>
              <a:buSzPct val="100000"/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sz="2400" i="1" dirty="0" smtClean="0">
                <a:latin typeface="Symbol" pitchFamily="18" charset="2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increase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ISS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EDF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(0.48 deciles) → cumulative excess returns fall by 7.30 %-points over the following 2 years</a:t>
            </a:r>
          </a:p>
          <a:p>
            <a:pPr marL="463550" indent="-238125">
              <a:spcAft>
                <a:spcPts val="600"/>
              </a:spcAft>
              <a:buClr>
                <a:schemeClr val="accent1"/>
              </a:buClr>
              <a:buSzPct val="100000"/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Same results hold with HYS (Figure 3, Panel 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Issuer quality forecasts excess corporate bond returns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Forecasting Results 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Interpretation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1789113" y="1231900"/>
          <a:ext cx="57546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575" name="Equation" r:id="rId5" imgW="2501900" imgH="304800" progId="Equation.DSMT4">
                  <p:embed/>
                </p:oleObj>
              </mc:Choice>
              <mc:Fallback>
                <p:oleObj name="Equation" r:id="rId5" imgW="2501900" imgH="304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231900"/>
                        <a:ext cx="5754687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3949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828800"/>
            <a:ext cx="9144000" cy="528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Group 22"/>
          <p:cNvGrpSpPr/>
          <p:nvPr/>
        </p:nvGrpSpPr>
        <p:grpSpPr>
          <a:xfrm>
            <a:off x="1848702" y="1981200"/>
            <a:ext cx="431559" cy="3767234"/>
            <a:chOff x="1848702" y="1773983"/>
            <a:chExt cx="431559" cy="3767234"/>
          </a:xfrm>
        </p:grpSpPr>
        <p:sp>
          <p:nvSpPr>
            <p:cNvPr id="14" name="Arc 13"/>
            <p:cNvSpPr/>
            <p:nvPr/>
          </p:nvSpPr>
          <p:spPr>
            <a:xfrm rot="16779392" flipH="1">
              <a:off x="1019065" y="2603620"/>
              <a:ext cx="2090834" cy="431559"/>
            </a:xfrm>
            <a:prstGeom prst="arc">
              <a:avLst>
                <a:gd name="adj1" fmla="val 12082708"/>
                <a:gd name="adj2" fmla="val 0"/>
              </a:avLst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c 15"/>
            <p:cNvSpPr/>
            <p:nvPr/>
          </p:nvSpPr>
          <p:spPr>
            <a:xfrm rot="16779392" flipH="1">
              <a:off x="1019065" y="4280020"/>
              <a:ext cx="2090834" cy="431559"/>
            </a:xfrm>
            <a:prstGeom prst="arc">
              <a:avLst>
                <a:gd name="adj1" fmla="val 12082708"/>
                <a:gd name="adj2" fmla="val 0"/>
              </a:avLst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Issuer quality forecasts excess corporate bond returns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Forecasting Results 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Interpretation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838200"/>
            <a:ext cx="8686800" cy="52578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Table 2: Univariate forecasting regressions</a:t>
            </a:r>
            <a:endParaRPr lang="en-US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1302774" y="1295400"/>
          <a:ext cx="326922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8" name="Equation" r:id="rId5" imgW="1422400" imgH="241300" progId="Equation.DSMT4">
                  <p:embed/>
                </p:oleObj>
              </mc:Choice>
              <mc:Fallback>
                <p:oleObj name="Equation" r:id="rId5" imgW="1422400" imgH="2413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2774" y="1295400"/>
                        <a:ext cx="3269226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1752600" y="2362200"/>
            <a:ext cx="2242499" cy="304800"/>
            <a:chOff x="1845568" y="2019545"/>
            <a:chExt cx="2242499" cy="371557"/>
          </a:xfrm>
        </p:grpSpPr>
        <p:sp>
          <p:nvSpPr>
            <p:cNvPr id="11" name="Arc 10"/>
            <p:cNvSpPr/>
            <p:nvPr/>
          </p:nvSpPr>
          <p:spPr>
            <a:xfrm rot="11887796" flipH="1">
              <a:off x="1845568" y="2081997"/>
              <a:ext cx="1261863" cy="309105"/>
            </a:xfrm>
            <a:prstGeom prst="arc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 rot="11887796" flipH="1">
              <a:off x="2922334" y="2019545"/>
              <a:ext cx="1165733" cy="357811"/>
            </a:xfrm>
            <a:prstGeom prst="arc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Content Placeholder 2"/>
          <p:cNvSpPr txBox="1">
            <a:spLocks/>
          </p:cNvSpPr>
          <p:nvPr/>
        </p:nvSpPr>
        <p:spPr>
          <a:xfrm>
            <a:off x="4724400" y="1066800"/>
            <a:ext cx="4114800" cy="51816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Increasing coefficients up to 3-years, levels off after</a:t>
            </a:r>
          </a:p>
          <a:p>
            <a:pPr marL="569913" marR="0" lvl="1" indent="-277813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tabLst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Emphasize 2-year cumulative returns from here on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Stronger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results for 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HY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bonds. </a:t>
            </a:r>
          </a:p>
          <a:p>
            <a:pPr marL="569913" lvl="1" indent="-277813">
              <a:spcAft>
                <a:spcPts val="60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Consistent 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idea that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ISS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EDF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reflects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pricing of credit risk</a:t>
            </a:r>
          </a:p>
          <a:p>
            <a:pPr marL="569913" lvl="1" indent="-277813">
              <a:spcAft>
                <a:spcPts val="60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12713" indent="-277813">
              <a:spcAft>
                <a:spcPts val="60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Results hold even with number of interest rate and macro controls</a:t>
            </a:r>
          </a:p>
          <a:p>
            <a:pPr marL="569913" lvl="1" indent="-277813">
              <a:spcAft>
                <a:spcPts val="60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69913" lvl="1" indent="-277813">
              <a:spcAft>
                <a:spcPts val="60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86400" y="6248400"/>
            <a:ext cx="2576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" action="ppaction://noaction"/>
              </a:rPr>
              <a:t>→Parallel results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hlinkClick r:id="" action="ppaction://noaction"/>
              </a:rPr>
              <a:t>HYS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and Quantity during Credit Booms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Forecasting Results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Interpretation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943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743200" y="5969913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latin typeface="Symbol" pitchFamily="18" charset="2"/>
                <a:cs typeface="Times New Roman" pitchFamily="18" charset="0"/>
              </a:rPr>
              <a:t>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i="1" baseline="-25000" dirty="0" err="1" smtClean="0">
                <a:latin typeface="Times New Roman" pitchFamily="18" charset="0"/>
                <a:cs typeface="Times New Roman" pitchFamily="18" charset="0"/>
              </a:rPr>
              <a:t>Agg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i="1" baseline="-25000" dirty="0" err="1" smtClean="0">
                <a:latin typeface="Times New Roman" pitchFamily="18" charset="0"/>
                <a:cs typeface="Times New Roman" pitchFamily="18" charset="0"/>
              </a:rPr>
              <a:t>Agg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ISS</a:t>
            </a:r>
            <a:r>
              <a:rPr lang="en-US" sz="2200" i="1" baseline="30000" dirty="0" err="1" smtClean="0">
                <a:latin typeface="Times New Roman" pitchFamily="18" charset="0"/>
                <a:cs typeface="Times New Roman" pitchFamily="18" charset="0"/>
              </a:rPr>
              <a:t>EDF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 = 0.45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9144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Measure aggregate credit growth using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Compustat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sz="2400" dirty="0" err="1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t-1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Similar results using Flow of Funds data.</a:t>
            </a:r>
          </a:p>
        </p:txBody>
      </p:sp>
      <p:pic>
        <p:nvPicPr>
          <p:cNvPr id="7024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752" y="1755648"/>
            <a:ext cx="846416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914400"/>
            <a:ext cx="8686800" cy="51816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Table 4: Panel A</a:t>
            </a:r>
            <a:endParaRPr lang="en-US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8775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828800"/>
            <a:ext cx="1262158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Quantity vs.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10600" cy="539496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Forecasting Results 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Interpretation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>
            <a:stCxn id="18" idx="2"/>
            <a:endCxn id="27" idx="0"/>
          </p:cNvCxnSpPr>
          <p:nvPr/>
        </p:nvCxnSpPr>
        <p:spPr>
          <a:xfrm rot="5400000">
            <a:off x="4336882" y="3549818"/>
            <a:ext cx="1575137" cy="20955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62200" y="5385137"/>
            <a:ext cx="3429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Credit growth of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low quality firms is most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useful for forecasting returns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57800" y="2895600"/>
            <a:ext cx="1828800" cy="914400"/>
          </a:xfrm>
          <a:prstGeom prst="rect">
            <a:avLst/>
          </a:prstGeom>
          <a:solidFill>
            <a:schemeClr val="accent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24200" y="1828800"/>
            <a:ext cx="1981200" cy="990600"/>
          </a:xfrm>
          <a:prstGeom prst="rect">
            <a:avLst/>
          </a:prstGeom>
          <a:solidFill>
            <a:schemeClr val="accent4">
              <a:lumMod val="60000"/>
              <a:lumOff val="4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1" idx="2"/>
            <a:endCxn id="31" idx="0"/>
          </p:cNvCxnSpPr>
          <p:nvPr/>
        </p:nvCxnSpPr>
        <p:spPr>
          <a:xfrm rot="5400000">
            <a:off x="1543050" y="2686050"/>
            <a:ext cx="2438400" cy="2705100"/>
          </a:xfrm>
          <a:prstGeom prst="line">
            <a:avLst/>
          </a:prstGeom>
          <a:ln w="31750" cmpd="sng">
            <a:solidFill>
              <a:schemeClr val="accent4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0" y="5257800"/>
            <a:ext cx="28194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Quality beats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Quantity in a horserace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239000" y="3886200"/>
            <a:ext cx="1295400" cy="457200"/>
          </a:xfrm>
          <a:prstGeom prst="rect">
            <a:avLst/>
          </a:prstGeom>
          <a:solidFill>
            <a:srgbClr val="FF6699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562600" y="5486400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Differential debt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growth of low vs. high quality firms is a strong predictor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7048500" y="4457700"/>
            <a:ext cx="1219200" cy="990600"/>
          </a:xfrm>
          <a:prstGeom prst="line">
            <a:avLst/>
          </a:prstGeom>
          <a:ln w="31750">
            <a:solidFill>
              <a:srgbClr val="FF66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2400" y="6336268"/>
            <a:ext cx="2550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" action="ppaction://noaction"/>
              </a:rPr>
              <a:t>→Similar results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hlinkClick r:id="" action="ppaction://noaction"/>
              </a:rPr>
              <a:t>HYS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46817" name="Object 1"/>
          <p:cNvGraphicFramePr>
            <a:graphicFrameLocks noChangeAspect="1"/>
          </p:cNvGraphicFramePr>
          <p:nvPr/>
        </p:nvGraphicFramePr>
        <p:xfrm>
          <a:off x="3155950" y="995363"/>
          <a:ext cx="44973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832" name="Equation" r:id="rId5" imgW="2590800" imgH="330200" progId="Equation.DSMT4">
                  <p:embed/>
                </p:oleObj>
              </mc:Choice>
              <mc:Fallback>
                <p:oleObj name="Equation" r:id="rId5" imgW="2590800" imgH="330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995363"/>
                        <a:ext cx="4497388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8" grpId="0" animBg="1"/>
      <p:bldP spid="21" grpId="0" animBg="1"/>
      <p:bldP spid="21" grpId="1" animBg="1"/>
      <p:bldP spid="31" grpId="0"/>
      <p:bldP spid="31" grpId="1"/>
      <p:bldP spid="52" grpId="0" animBg="1"/>
      <p:bldP spid="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drives time-variation in expected credit returns?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  Forecasting Results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Interpretation  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914400"/>
            <a:ext cx="8686800" cy="5562600"/>
          </a:xfrm>
          <a:prstGeom prst="rect">
            <a:avLst/>
          </a:prstGeom>
        </p:spPr>
        <p:txBody>
          <a:bodyPr vert="horz" lIns="182880" tIns="91440">
            <a:normAutofit lnSpcReduction="10000"/>
          </a:bodyPr>
          <a:lstStyle/>
          <a:p>
            <a:pPr marL="514350" indent="-395288"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Rational consumption-based (integrated-markets) explanations:</a:t>
            </a:r>
          </a:p>
          <a:p>
            <a:pPr marL="796925" lvl="1" indent="-279400">
              <a:buFont typeface="+mj-lt"/>
              <a:buAutoNum type="roman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Time-varying quantity of risk</a:t>
            </a:r>
          </a:p>
          <a:p>
            <a:pPr marL="796925" lvl="1" indent="-279400">
              <a:buFont typeface="+mj-lt"/>
              <a:buAutoNum type="roman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Time-varying rational price of risk</a:t>
            </a:r>
          </a:p>
          <a:p>
            <a:pPr marL="514350" indent="-395288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395288"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Frictional account: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Changes in intermediary capital → changes in risk premia </a:t>
            </a:r>
          </a:p>
          <a:p>
            <a:pPr marL="514350" indent="-395288">
              <a:buFont typeface="+mj-lt"/>
              <a:buAutoNum type="arabicPeriod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395288"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Agency problems: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Low interest rates → “Reaching for yield” → Mispricing</a:t>
            </a:r>
          </a:p>
          <a:p>
            <a:pPr marL="339725" indent="-27940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279400"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Investors make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expectational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errors:</a:t>
            </a:r>
          </a:p>
          <a:p>
            <a:pPr marL="795338" lvl="2" indent="-274638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Extrapolation of recent outcomes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 under/over-weight the probability of left-tail events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→ Mispricing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Credit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55" y="762000"/>
            <a:ext cx="8610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How does the quantity/quality of credit evolve over time?</a:t>
            </a:r>
          </a:p>
          <a:p>
            <a:endParaRPr lang="en-US" sz="700" dirty="0" smtClean="0"/>
          </a:p>
          <a:p>
            <a:r>
              <a:rPr lang="en-US" dirty="0" smtClean="0"/>
              <a:t>Research in corporate finance and macroeconomics has emphasized time-varying financing </a:t>
            </a:r>
            <a:r>
              <a:rPr lang="en-US" dirty="0" smtClean="0"/>
              <a:t>frictions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None/>
            </a:pPr>
            <a:endParaRPr lang="en-US" sz="700" dirty="0" smtClean="0"/>
          </a:p>
          <a:p>
            <a:r>
              <a:rPr lang="en-US" dirty="0" smtClean="0"/>
              <a:t>Recent research hints that time-varying </a:t>
            </a:r>
            <a:r>
              <a:rPr lang="en-US" dirty="0" smtClean="0"/>
              <a:t>returns </a:t>
            </a:r>
            <a:r>
              <a:rPr lang="en-US" dirty="0" smtClean="0"/>
              <a:t>due to shifting investor </a:t>
            </a:r>
            <a:r>
              <a:rPr lang="en-US" i="1" dirty="0" smtClean="0"/>
              <a:t>sentiment</a:t>
            </a:r>
            <a:r>
              <a:rPr lang="en-US" dirty="0" smtClean="0"/>
              <a:t> </a:t>
            </a:r>
            <a:r>
              <a:rPr lang="en-US" dirty="0" smtClean="0"/>
              <a:t>may also play a significant role:</a:t>
            </a:r>
          </a:p>
          <a:p>
            <a:pPr lvl="1"/>
            <a:r>
              <a:rPr lang="en-US" sz="2000" dirty="0" smtClean="0"/>
              <a:t>Junk bond boom of the 1980s</a:t>
            </a:r>
          </a:p>
          <a:p>
            <a:pPr lvl="1"/>
            <a:r>
              <a:rPr lang="en-US" sz="2000" dirty="0" smtClean="0"/>
              <a:t>Credit boom of the </a:t>
            </a:r>
            <a:r>
              <a:rPr lang="en-US" sz="2000" dirty="0" smtClean="0"/>
              <a:t>2000s</a:t>
            </a:r>
          </a:p>
          <a:p>
            <a:r>
              <a:rPr lang="en-US" sz="2600" dirty="0" smtClean="0"/>
              <a:t>Jeremy Stein of the Federal Reserve has suggested that the Fed should actively monitor the composition of issuance</a:t>
            </a:r>
            <a:endParaRPr lang="en-US" sz="2600" dirty="0" smtClean="0"/>
          </a:p>
          <a:p>
            <a:endParaRPr lang="en-US" sz="700" dirty="0" smtClean="0"/>
          </a:p>
          <a:p>
            <a:r>
              <a:rPr lang="en-US" sz="2600" b="1" dirty="0" smtClean="0"/>
              <a:t>This paper: </a:t>
            </a:r>
            <a:r>
              <a:rPr lang="en-US" sz="2600" dirty="0" smtClean="0"/>
              <a:t>Historically, what </a:t>
            </a:r>
            <a:r>
              <a:rPr lang="en-US" sz="2600" dirty="0" smtClean="0"/>
              <a:t>is the relationship between quantity/quality of credit and future investor returns?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Empirical Strategy     Issuer Quality      Forecasting Results     Interpretation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in the Rational Price of Risk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Counter-cyclical movements in price of risk as in representative agent consumption-based models</a:t>
            </a:r>
          </a:p>
          <a:p>
            <a:endParaRPr lang="en-US" dirty="0" smtClean="0"/>
          </a:p>
          <a:p>
            <a:r>
              <a:rPr lang="en-US" dirty="0" smtClean="0"/>
              <a:t>If markets are integrated, time-varying risk </a:t>
            </a:r>
            <a:r>
              <a:rPr lang="en-US" dirty="0" err="1" smtClean="0"/>
              <a:t>premia</a:t>
            </a:r>
            <a:r>
              <a:rPr lang="en-US" dirty="0" smtClean="0"/>
              <a:t> that are reflected in credit markets should also show up in equity markets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  Forecasting Results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Interpretation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Time-varying risk </a:t>
            </a:r>
            <a:r>
              <a:rPr lang="en-US" dirty="0" err="1" smtClean="0"/>
              <a:t>premia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A number of findings are consistent with these models:</a:t>
            </a:r>
          </a:p>
          <a:p>
            <a:pPr lvl="1"/>
            <a:r>
              <a:rPr lang="en-US" sz="2200" i="1" dirty="0" smtClean="0"/>
              <a:t>ISS</a:t>
            </a:r>
            <a:r>
              <a:rPr lang="en-US" sz="2200" i="1" baseline="30000" dirty="0" smtClean="0"/>
              <a:t>EDF</a:t>
            </a:r>
            <a:r>
              <a:rPr lang="en-US" sz="2200" i="1" dirty="0" smtClean="0"/>
              <a:t> </a:t>
            </a:r>
            <a:r>
              <a:rPr lang="en-US" sz="2200" dirty="0" smtClean="0"/>
              <a:t>is cyclical: High debt issuers have high </a:t>
            </a:r>
            <a:r>
              <a:rPr lang="en-US" sz="2200" i="1" dirty="0" smtClean="0"/>
              <a:t>EDF</a:t>
            </a:r>
            <a:r>
              <a:rPr lang="en-US" sz="2200" dirty="0" smtClean="0"/>
              <a:t>s in expansions</a:t>
            </a:r>
          </a:p>
          <a:p>
            <a:pPr lvl="2"/>
            <a:r>
              <a:rPr lang="en-US" sz="2200" dirty="0" smtClean="0"/>
              <a:t>But </a:t>
            </a:r>
            <a:r>
              <a:rPr lang="en-US" sz="2200" i="1" dirty="0" smtClean="0"/>
              <a:t>ISS</a:t>
            </a:r>
            <a:r>
              <a:rPr lang="en-US" sz="2200" i="1" baseline="30000" dirty="0" smtClean="0"/>
              <a:t>EDF</a:t>
            </a:r>
            <a:r>
              <a:rPr lang="en-US" sz="2200" dirty="0" smtClean="0"/>
              <a:t> remains a strong forecaster after controlling for macro variables</a:t>
            </a:r>
          </a:p>
          <a:p>
            <a:pPr lvl="1"/>
            <a:r>
              <a:rPr lang="en-US" sz="2200" dirty="0" smtClean="0"/>
              <a:t>Results are strongest for lower-rated bonds which are more highly exposed to macroeconomic risk</a:t>
            </a:r>
            <a:endParaRPr lang="en-US" dirty="0" smtClean="0"/>
          </a:p>
          <a:p>
            <a:pPr>
              <a:buNone/>
            </a:pPr>
            <a:endParaRPr lang="en-US" sz="1100" i="1" dirty="0" smtClean="0"/>
          </a:p>
          <a:p>
            <a:r>
              <a:rPr lang="en-US" sz="2600" dirty="0" smtClean="0"/>
              <a:t>Other findings cut against the integrated-markets view…</a:t>
            </a:r>
            <a:endParaRPr lang="en-US" sz="2600" i="1" dirty="0" smtClean="0"/>
          </a:p>
          <a:p>
            <a:pPr lvl="1"/>
            <a:r>
              <a:rPr lang="en-US" sz="2200" i="1" dirty="0" smtClean="0"/>
              <a:t>ISS</a:t>
            </a:r>
            <a:r>
              <a:rPr lang="en-US" sz="2200" i="1" baseline="30000" dirty="0" smtClean="0"/>
              <a:t>EDF</a:t>
            </a:r>
            <a:r>
              <a:rPr lang="en-US" sz="2200" dirty="0" smtClean="0"/>
              <a:t> not useful for forecasting equity returns (</a:t>
            </a:r>
            <a:r>
              <a:rPr lang="en-US" sz="2200" dirty="0" smtClean="0">
                <a:hlinkClick r:id="" action="ppaction://noaction"/>
              </a:rPr>
              <a:t>Table 9</a:t>
            </a:r>
            <a:r>
              <a:rPr lang="en-US" sz="2200" dirty="0" smtClean="0"/>
              <a:t>)</a:t>
            </a:r>
            <a:endParaRPr lang="en-US" sz="2200" i="1" dirty="0" smtClean="0"/>
          </a:p>
          <a:p>
            <a:pPr lvl="1"/>
            <a:r>
              <a:rPr lang="en-US" sz="2200" i="1" dirty="0" smtClean="0"/>
              <a:t>ISS</a:t>
            </a:r>
            <a:r>
              <a:rPr lang="en-US" sz="2200" i="1" baseline="30000" dirty="0" smtClean="0"/>
              <a:t>EDF</a:t>
            </a:r>
            <a:r>
              <a:rPr lang="en-US" sz="2200" dirty="0" smtClean="0"/>
              <a:t> predicts high yield excess returns after controlling for </a:t>
            </a:r>
            <a:r>
              <a:rPr lang="en-US" sz="2200" i="1" dirty="0" smtClean="0"/>
              <a:t>contemporaneous</a:t>
            </a:r>
            <a:r>
              <a:rPr lang="en-US" sz="2200" dirty="0" smtClean="0"/>
              <a:t> realizations of </a:t>
            </a:r>
            <a:r>
              <a:rPr lang="en-US" sz="2200" i="1" dirty="0" smtClean="0"/>
              <a:t>MKTRF</a:t>
            </a:r>
            <a:r>
              <a:rPr lang="en-US" sz="2200" dirty="0" smtClean="0"/>
              <a:t> or </a:t>
            </a:r>
            <a:r>
              <a:rPr lang="en-US" sz="2200" dirty="0" err="1" smtClean="0"/>
              <a:t>Fama</a:t>
            </a:r>
            <a:r>
              <a:rPr lang="en-US" sz="2200" dirty="0" smtClean="0"/>
              <a:t>-French factors</a:t>
            </a:r>
          </a:p>
          <a:p>
            <a:pPr marL="265176" lvl="1" indent="-265176">
              <a:buSzPct val="80000"/>
              <a:buFont typeface="Wingdings 2"/>
              <a:buChar char=""/>
            </a:pPr>
            <a:endParaRPr lang="en-US" sz="1100" dirty="0" smtClean="0"/>
          </a:p>
          <a:p>
            <a:pPr marL="265176" lvl="1" indent="-265176">
              <a:buSzPct val="80000"/>
              <a:buFont typeface="Wingdings 2"/>
              <a:buChar char=""/>
            </a:pPr>
            <a:endParaRPr lang="en-US" sz="2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  Forecasting Results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Interpretation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Consumption-based models: </a:t>
            </a:r>
            <a:r>
              <a:rPr lang="en-US" u="sng" dirty="0" smtClean="0"/>
              <a:t>expected</a:t>
            </a:r>
            <a:r>
              <a:rPr lang="en-US" dirty="0" smtClean="0"/>
              <a:t> excess returns always &gt; 0</a:t>
            </a:r>
          </a:p>
          <a:p>
            <a:pPr lvl="1"/>
            <a:r>
              <a:rPr lang="en-US" sz="2100" dirty="0" smtClean="0"/>
              <a:t>HY underperform USTs in “bad times” → expected excess returns &gt; 0.</a:t>
            </a:r>
          </a:p>
          <a:p>
            <a:r>
              <a:rPr lang="en-US" dirty="0" smtClean="0"/>
              <a:t>However, predicted excess returns are often significantly negative</a:t>
            </a:r>
          </a:p>
          <a:p>
            <a:endParaRPr lang="en-US" sz="22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164080"/>
            <a:ext cx="6580415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Forecasting Reliably Negative Excess Returns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  Forecasting Results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Interpretation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3447" y="3581400"/>
            <a:ext cx="978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Figure 5,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Panel B: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Frictional Account: Intermediary capital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Fluctuations in intermediary balance sheets affect risk </a:t>
            </a:r>
            <a:r>
              <a:rPr lang="en-US" dirty="0" err="1" smtClean="0"/>
              <a:t>premia</a:t>
            </a:r>
            <a:endParaRPr lang="en-US" dirty="0" smtClean="0"/>
          </a:p>
          <a:p>
            <a:pPr lvl="1"/>
            <a:r>
              <a:rPr lang="en-US" sz="2000" dirty="0"/>
              <a:t>Predict that issuer quality will be poor </a:t>
            </a:r>
            <a:r>
              <a:rPr lang="en-US" sz="2000" dirty="0" smtClean="0"/>
              <a:t>(</a:t>
            </a:r>
            <a:r>
              <a:rPr lang="en-US" sz="2000" dirty="0"/>
              <a:t>i.e., </a:t>
            </a:r>
            <a:r>
              <a:rPr lang="en-US" sz="2000" i="1" dirty="0"/>
              <a:t>ISS</a:t>
            </a:r>
            <a:r>
              <a:rPr lang="en-US" sz="2000" i="1" baseline="30000" dirty="0"/>
              <a:t>EDF</a:t>
            </a:r>
            <a:r>
              <a:rPr lang="en-US" sz="2000" dirty="0"/>
              <a:t> will be high) when intermediary balance sheets are strong and risk bearing capacity is high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Look at several types of intermediaries:</a:t>
            </a:r>
          </a:p>
          <a:p>
            <a:pPr lvl="1"/>
            <a:r>
              <a:rPr lang="en-US" sz="2000" dirty="0" smtClean="0"/>
              <a:t>Insurers: Largest holders of corporate bonds</a:t>
            </a:r>
          </a:p>
          <a:p>
            <a:pPr lvl="1"/>
            <a:r>
              <a:rPr lang="en-US" sz="2000" dirty="0" smtClean="0"/>
              <a:t>Broker-dealers: Provide liquidity in corporate bond market</a:t>
            </a:r>
          </a:p>
          <a:p>
            <a:pPr lvl="1"/>
            <a:r>
              <a:rPr lang="en-US" sz="2000" dirty="0" smtClean="0"/>
              <a:t>Banks: Provide a close substitute for bond financing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Measures of balance sheet strength:</a:t>
            </a:r>
          </a:p>
          <a:p>
            <a:pPr marL="502920" lvl="2" indent="-265176">
              <a:buSzPct val="80000"/>
              <a:buFont typeface="Courier New" pitchFamily="49" charset="0"/>
              <a:buChar char="o"/>
            </a:pPr>
            <a:r>
              <a:rPr lang="en-US" sz="2000" dirty="0" smtClean="0"/>
              <a:t>Equity/Assets, Asset Growth, Bank Credit Losses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  Forecasting Results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Interpretation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Frictional Account: Intermediary capital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We run two types of regressions:</a:t>
            </a:r>
          </a:p>
          <a:p>
            <a:endParaRPr lang="en-US" dirty="0" smtClean="0"/>
          </a:p>
          <a:p>
            <a:pPr lvl="1"/>
            <a:r>
              <a:rPr lang="en-US" sz="2400" b="1" dirty="0" smtClean="0"/>
              <a:t>Regression 1: </a:t>
            </a:r>
            <a:r>
              <a:rPr lang="en-US" sz="2400" dirty="0" smtClean="0"/>
              <a:t>What is the relationship between </a:t>
            </a:r>
            <a:r>
              <a:rPr lang="en-US" sz="2400" i="1" dirty="0" smtClean="0"/>
              <a:t>ISS</a:t>
            </a:r>
            <a:r>
              <a:rPr lang="en-US" sz="2400" i="1" baseline="30000" dirty="0" smtClean="0"/>
              <a:t>EDF</a:t>
            </a:r>
            <a:r>
              <a:rPr lang="en-US" sz="2400" dirty="0" smtClean="0"/>
              <a:t> and proxies for intermediary balance sheet strength </a:t>
            </a:r>
            <a:r>
              <a:rPr lang="en-US" sz="2400" i="1" dirty="0" err="1" smtClean="0"/>
              <a:t>Z</a:t>
            </a:r>
            <a:r>
              <a:rPr lang="en-US" sz="2400" i="1" baseline="-25000" dirty="0" err="1" smtClean="0"/>
              <a:t>t</a:t>
            </a:r>
            <a:r>
              <a:rPr lang="en-US" sz="2400" dirty="0" smtClean="0"/>
              <a:t>?</a:t>
            </a:r>
            <a:endParaRPr lang="en-US" sz="2400" baseline="-25000" dirty="0" smtClean="0"/>
          </a:p>
          <a:p>
            <a:pPr>
              <a:buNone/>
            </a:pPr>
            <a:endParaRPr lang="en-US" sz="4000" dirty="0" smtClean="0"/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Frictional models predict: </a:t>
            </a:r>
            <a:r>
              <a:rPr lang="en-US" sz="2400" i="1" dirty="0" smtClean="0"/>
              <a:t>b </a:t>
            </a:r>
            <a:r>
              <a:rPr lang="en-US" sz="2400" dirty="0" smtClean="0"/>
              <a:t>&gt; 0</a:t>
            </a:r>
          </a:p>
          <a:p>
            <a:pPr lvl="1"/>
            <a:endParaRPr lang="en-US" sz="2400" b="1" dirty="0" smtClean="0"/>
          </a:p>
          <a:p>
            <a:pPr lvl="1"/>
            <a:r>
              <a:rPr lang="en-US" sz="2400" b="1" dirty="0" smtClean="0"/>
              <a:t>Regression 2: </a:t>
            </a:r>
            <a:r>
              <a:rPr lang="en-US" sz="2400" dirty="0" smtClean="0"/>
              <a:t>Do proxies for intermediary capital diminish the forecasting power of </a:t>
            </a:r>
            <a:r>
              <a:rPr lang="en-US" sz="2400" i="1" dirty="0" smtClean="0"/>
              <a:t>ISS</a:t>
            </a:r>
            <a:r>
              <a:rPr lang="en-US" sz="2400" i="1" baseline="30000" dirty="0" smtClean="0"/>
              <a:t>EDF</a:t>
            </a:r>
            <a:r>
              <a:rPr lang="en-US" sz="2400" dirty="0" smtClean="0"/>
              <a:t>?</a:t>
            </a:r>
          </a:p>
          <a:p>
            <a:pPr lvl="1">
              <a:buNone/>
            </a:pPr>
            <a:endParaRPr lang="en-US" sz="4000" dirty="0" smtClean="0"/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Frictional models predict: </a:t>
            </a:r>
            <a:r>
              <a:rPr lang="en-US" sz="2400" i="1" dirty="0" smtClean="0"/>
              <a:t>b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&lt; 0; magnitude of </a:t>
            </a:r>
            <a:r>
              <a:rPr lang="en-US" sz="2400" i="1" dirty="0" smtClean="0"/>
              <a:t>b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should decline once we control for </a:t>
            </a:r>
            <a:r>
              <a:rPr lang="en-US" sz="2400" i="1" dirty="0" err="1" smtClean="0"/>
              <a:t>Z</a:t>
            </a:r>
            <a:r>
              <a:rPr lang="en-US" sz="2400" i="1" baseline="-25000" dirty="0" err="1" smtClean="0"/>
              <a:t>t</a:t>
            </a:r>
            <a:endParaRPr lang="en-US" sz="2400" baseline="-25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  Forecasting Results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Interpretation  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3121" name="Object 1"/>
          <p:cNvGraphicFramePr>
            <a:graphicFrameLocks noChangeAspect="1"/>
          </p:cNvGraphicFramePr>
          <p:nvPr/>
        </p:nvGraphicFramePr>
        <p:xfrm>
          <a:off x="2649537" y="2592689"/>
          <a:ext cx="2989263" cy="531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2" name="Equation" r:id="rId4" imgW="1320227" imgH="241195" progId="Equation.DSMT4">
                  <p:embed/>
                </p:oleObj>
              </mc:Choice>
              <mc:Fallback>
                <p:oleObj name="Equation" r:id="rId4" imgW="1320227" imgH="241195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7" y="2592689"/>
                        <a:ext cx="2989263" cy="5315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3123" name="Object 3"/>
          <p:cNvGraphicFramePr>
            <a:graphicFrameLocks noChangeAspect="1"/>
          </p:cNvGraphicFramePr>
          <p:nvPr/>
        </p:nvGraphicFramePr>
        <p:xfrm>
          <a:off x="2362200" y="4811713"/>
          <a:ext cx="431604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3" name="Equation" r:id="rId6" imgW="2006600" imgH="241300" progId="Equation.DSMT4">
                  <p:embed/>
                </p:oleObj>
              </mc:Choice>
              <mc:Fallback>
                <p:oleObj name="Equation" r:id="rId6" imgW="2006600" imgH="2413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11713"/>
                        <a:ext cx="4316045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28600" y="2362200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Equity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Capital,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or Asset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growth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Insurer balance sheets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4343400"/>
            <a:ext cx="86106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Some evidence of a link between balance sheets and </a:t>
            </a:r>
            <a:r>
              <a:rPr lang="en-US" i="1" dirty="0" smtClean="0"/>
              <a:t>ISS</a:t>
            </a:r>
            <a:r>
              <a:rPr lang="en-US" i="1" baseline="30000" dirty="0" smtClean="0"/>
              <a:t>EDF</a:t>
            </a:r>
            <a:endParaRPr lang="en-US" dirty="0" smtClean="0"/>
          </a:p>
          <a:p>
            <a:r>
              <a:rPr lang="en-US" dirty="0" smtClean="0"/>
              <a:t>But controlling for intermediary balance sheet variables does not have meaningful impact on forecasting power of </a:t>
            </a:r>
            <a:r>
              <a:rPr lang="en-US" i="1" dirty="0" smtClean="0"/>
              <a:t>ISS</a:t>
            </a:r>
            <a:r>
              <a:rPr lang="en-US" i="1" baseline="30000" dirty="0" smtClean="0"/>
              <a:t>EDF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Similar conclusions for other intermediary variables (</a:t>
            </a:r>
            <a:r>
              <a:rPr lang="en-US" sz="2000" dirty="0" smtClean="0">
                <a:hlinkClick r:id="" action="ppaction://noaction"/>
              </a:rPr>
              <a:t>Results here→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Frictional stories also inconsistent with negative expected returns</a:t>
            </a:r>
          </a:p>
          <a:p>
            <a:endParaRPr lang="en-US" i="1" baseline="30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  Forecasting Results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Interpretation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1066800" y="2590800"/>
            <a:ext cx="152400" cy="762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19400" y="1981200"/>
            <a:ext cx="1981200" cy="2209800"/>
          </a:xfrm>
          <a:prstGeom prst="rect">
            <a:avLst/>
          </a:prstGeom>
          <a:solidFill>
            <a:schemeClr val="accent4">
              <a:lumMod val="60000"/>
              <a:lumOff val="4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1981200"/>
            <a:ext cx="3810000" cy="2209800"/>
          </a:xfrm>
          <a:prstGeom prst="rect">
            <a:avLst/>
          </a:prstGeom>
          <a:solidFill>
            <a:schemeClr val="accent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470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066800"/>
            <a:ext cx="10048876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 animBg="1"/>
      <p:bldP spid="16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Agency-based Explanation: “Reaching for Yield”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486400"/>
          </a:xfrm>
        </p:spPr>
        <p:txBody>
          <a:bodyPr>
            <a:normAutofit fontScale="55000" lnSpcReduction="20000"/>
          </a:bodyPr>
          <a:lstStyle/>
          <a:p>
            <a:pPr marL="265176" lvl="1" indent="-265176">
              <a:spcAft>
                <a:spcPts val="900"/>
              </a:spcAft>
              <a:buSzPct val="80000"/>
              <a:buFont typeface="Wingdings 2"/>
              <a:buChar char=""/>
            </a:pPr>
            <a:r>
              <a:rPr lang="en-US" sz="4700" dirty="0" smtClean="0"/>
              <a:t>Delegated institutional investors have incentives to reach for yield when interest rates are low or have fallen (</a:t>
            </a:r>
            <a:r>
              <a:rPr lang="en-US" sz="4700" dirty="0" err="1" smtClean="0"/>
              <a:t>Rajan</a:t>
            </a:r>
            <a:r>
              <a:rPr lang="en-US" sz="4700" dirty="0" smtClean="0"/>
              <a:t> 2005)</a:t>
            </a:r>
          </a:p>
          <a:p>
            <a:pPr lvl="1">
              <a:spcAft>
                <a:spcPts val="900"/>
              </a:spcAft>
            </a:pPr>
            <a:r>
              <a:rPr lang="en-US" sz="4000" dirty="0" smtClean="0"/>
              <a:t>2004-2007 credit market boom</a:t>
            </a:r>
          </a:p>
          <a:p>
            <a:pPr lvl="1">
              <a:spcAft>
                <a:spcPts val="900"/>
              </a:spcAft>
            </a:pPr>
            <a:r>
              <a:rPr lang="en-US" sz="4000" dirty="0" err="1" smtClean="0"/>
              <a:t>Klarman</a:t>
            </a:r>
            <a:r>
              <a:rPr lang="en-US" sz="4000" dirty="0" smtClean="0"/>
              <a:t> (1991): 1980s junk bond boom</a:t>
            </a:r>
          </a:p>
          <a:p>
            <a:pPr lvl="1">
              <a:spcAft>
                <a:spcPts val="900"/>
              </a:spcAft>
            </a:pPr>
            <a:endParaRPr lang="en-US" sz="1900" dirty="0" smtClean="0"/>
          </a:p>
          <a:p>
            <a:pPr>
              <a:spcAft>
                <a:spcPts val="900"/>
              </a:spcAft>
            </a:pPr>
            <a:r>
              <a:rPr lang="en-US" sz="4700" dirty="0" smtClean="0"/>
              <a:t>Possible stories:</a:t>
            </a:r>
          </a:p>
          <a:p>
            <a:pPr lvl="1">
              <a:spcAft>
                <a:spcPts val="900"/>
              </a:spcAft>
            </a:pPr>
            <a:r>
              <a:rPr lang="en-US" sz="4000" dirty="0" smtClean="0"/>
              <a:t>Intermediaries with fixed liabilities have incentives to engage in risk shifting when nominal rates fall</a:t>
            </a:r>
          </a:p>
          <a:p>
            <a:pPr lvl="1">
              <a:spcAft>
                <a:spcPts val="900"/>
              </a:spcAft>
            </a:pPr>
            <a:r>
              <a:rPr lang="en-US" sz="4000" dirty="0" smtClean="0"/>
              <a:t>Costly for pensions to reduce return targets →  reach for yield</a:t>
            </a:r>
          </a:p>
          <a:p>
            <a:pPr marL="547688" lvl="1" indent="-200025">
              <a:spcAft>
                <a:spcPts val="900"/>
              </a:spcAft>
            </a:pPr>
            <a:r>
              <a:rPr lang="en-US" sz="4000" dirty="0" smtClean="0"/>
              <a:t>Fund managers compensated on basis of absolute nominal returns</a:t>
            </a:r>
          </a:p>
          <a:p>
            <a:pPr marL="547688" lvl="1" indent="-200025">
              <a:spcAft>
                <a:spcPts val="900"/>
              </a:spcAft>
            </a:pPr>
            <a:r>
              <a:rPr lang="en-US" sz="4000" u="sng" dirty="0" smtClean="0"/>
              <a:t>Stories may admit the possibility of negative expected returns</a:t>
            </a:r>
          </a:p>
          <a:p>
            <a:pPr>
              <a:spcAft>
                <a:spcPts val="900"/>
              </a:spcAft>
            </a:pPr>
            <a:endParaRPr lang="en-US" sz="1900" dirty="0" smtClean="0"/>
          </a:p>
          <a:p>
            <a:pPr>
              <a:spcAft>
                <a:spcPts val="900"/>
              </a:spcAft>
            </a:pPr>
            <a:r>
              <a:rPr lang="en-US" sz="4700" dirty="0" smtClean="0"/>
              <a:t>Our analysis:</a:t>
            </a:r>
          </a:p>
          <a:p>
            <a:pPr lvl="1">
              <a:spcAft>
                <a:spcPts val="900"/>
              </a:spcAft>
            </a:pPr>
            <a:r>
              <a:rPr lang="en-US" sz="4000" dirty="0" smtClean="0"/>
              <a:t>Investigate impact of yields and changes in yields on </a:t>
            </a:r>
            <a:r>
              <a:rPr lang="en-US" sz="4000" i="1" dirty="0" smtClean="0"/>
              <a:t>ISS</a:t>
            </a:r>
            <a:r>
              <a:rPr lang="en-US" sz="4000" i="1" baseline="30000" dirty="0" smtClean="0"/>
              <a:t>EDF</a:t>
            </a:r>
          </a:p>
          <a:p>
            <a:pPr lvl="1">
              <a:spcAft>
                <a:spcPts val="900"/>
              </a:spcAft>
            </a:pPr>
            <a:r>
              <a:rPr lang="en-US" sz="4000" dirty="0" smtClean="0"/>
              <a:t>But recall our baseline results already control for interest rates</a:t>
            </a:r>
            <a:endParaRPr lang="en-US" sz="4000" i="1" baseline="30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  Forecasting Results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Interpretation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16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410" y="1447800"/>
            <a:ext cx="1202319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11: Impact of yields and changes in yields on </a:t>
            </a:r>
            <a:r>
              <a:rPr lang="en-US" i="1" dirty="0" smtClean="0"/>
              <a:t>ISS</a:t>
            </a:r>
            <a:r>
              <a:rPr lang="en-US" i="1" baseline="30000" dirty="0" smtClean="0"/>
              <a:t>EDF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“Reaching for Yield”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  Forecasting Results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Interpretation  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657600" y="5867400"/>
            <a:ext cx="3962400" cy="381000"/>
          </a:xfrm>
          <a:prstGeom prst="rect">
            <a:avLst/>
          </a:prstGeom>
          <a:solidFill>
            <a:schemeClr val="accent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2400" y="6248400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" action="ppaction://noaction"/>
              </a:rPr>
              <a:t>→ Similar results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hlinkClick r:id="" action="ppaction://noaction"/>
              </a:rPr>
              <a:t>HYS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6200" y="1905000"/>
            <a:ext cx="914400" cy="3886200"/>
            <a:chOff x="152400" y="2819400"/>
            <a:chExt cx="1066800" cy="2971800"/>
          </a:xfrm>
        </p:grpSpPr>
        <p:sp>
          <p:nvSpPr>
            <p:cNvPr id="19" name="TextBox 18"/>
            <p:cNvSpPr txBox="1"/>
            <p:nvPr/>
          </p:nvSpPr>
          <p:spPr>
            <a:xfrm>
              <a:off x="152400" y="4109138"/>
              <a:ext cx="10668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1-yr changes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52400" y="2819400"/>
              <a:ext cx="1066800" cy="2971800"/>
              <a:chOff x="152400" y="2819400"/>
              <a:chExt cx="1066800" cy="2971800"/>
            </a:xfrm>
          </p:grpSpPr>
          <p:sp>
            <p:nvSpPr>
              <p:cNvPr id="21" name="Left Brace 20"/>
              <p:cNvSpPr/>
              <p:nvPr/>
            </p:nvSpPr>
            <p:spPr>
              <a:xfrm>
                <a:off x="914400" y="2819400"/>
                <a:ext cx="127000" cy="932329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Left Brace 21"/>
              <p:cNvSpPr/>
              <p:nvPr/>
            </p:nvSpPr>
            <p:spPr>
              <a:xfrm>
                <a:off x="914400" y="3810000"/>
                <a:ext cx="152400" cy="91440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Left Brace 22"/>
              <p:cNvSpPr/>
              <p:nvPr/>
            </p:nvSpPr>
            <p:spPr>
              <a:xfrm>
                <a:off x="914400" y="4876800"/>
                <a:ext cx="152400" cy="91440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52400" y="3048000"/>
                <a:ext cx="1066800" cy="2353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Levels</a:t>
                </a:r>
                <a:endParaRPr lang="en-US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52400" y="5158008"/>
                <a:ext cx="1066800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2-yr changes</a:t>
                </a:r>
                <a:endParaRPr lang="en-US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Investor-beliefs based explanation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Time-variation in expected returns may be due to mistaken investor beliefs about true creditworthiness of borrowers</a:t>
            </a:r>
          </a:p>
          <a:p>
            <a:endParaRPr lang="en-US" dirty="0" smtClean="0"/>
          </a:p>
          <a:p>
            <a:r>
              <a:rPr lang="en-US" sz="2600" dirty="0" smtClean="0"/>
              <a:t>Natural story: over-extrapolation</a:t>
            </a:r>
          </a:p>
          <a:p>
            <a:pPr lvl="1"/>
            <a:r>
              <a:rPr lang="en-US" sz="2200" dirty="0" smtClean="0"/>
              <a:t>Wide variety of evidence on investor extrapolation</a:t>
            </a:r>
          </a:p>
          <a:p>
            <a:pPr lvl="1"/>
            <a:r>
              <a:rPr lang="en-US" sz="2200" dirty="0" smtClean="0"/>
              <a:t>Investors use a “representativeness” heuristic</a:t>
            </a:r>
          </a:p>
          <a:p>
            <a:pPr lvl="1"/>
            <a:r>
              <a:rPr lang="en-US" sz="2200" dirty="0" smtClean="0"/>
              <a:t>Intermediaries use backwards looking risk management systems (e.g., Value-at-Risk) →  built-in tendency towards over-extrapolation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  Forecasting Results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Interpretation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Extrapolative Beliefs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100" dirty="0" smtClean="0"/>
              <a:t>Potential account :</a:t>
            </a:r>
          </a:p>
          <a:p>
            <a:pPr lvl="1"/>
            <a:r>
              <a:rPr lang="en-US" sz="2600" dirty="0" smtClean="0"/>
              <a:t>Economy switches between </a:t>
            </a:r>
            <a:r>
              <a:rPr lang="en-US" sz="2600" b="1" dirty="0" smtClean="0"/>
              <a:t>good times</a:t>
            </a:r>
            <a:r>
              <a:rPr lang="en-US" sz="2600" dirty="0" smtClean="0"/>
              <a:t> in which few firms default, and </a:t>
            </a:r>
            <a:r>
              <a:rPr lang="en-US" sz="2600" b="1" dirty="0" smtClean="0"/>
              <a:t>bad times</a:t>
            </a:r>
            <a:r>
              <a:rPr lang="en-US" sz="2600" dirty="0" smtClean="0"/>
              <a:t> in which a higher fraction of firms default</a:t>
            </a:r>
          </a:p>
          <a:p>
            <a:pPr lvl="1"/>
            <a:r>
              <a:rPr lang="en-US" sz="2600" dirty="0" smtClean="0"/>
              <a:t>Investors think economy either evolves via a more persistent process or less persistent process than truth (</a:t>
            </a:r>
            <a:r>
              <a:rPr lang="en-US" sz="2600" dirty="0" err="1" smtClean="0"/>
              <a:t>Barberis</a:t>
            </a:r>
            <a:r>
              <a:rPr lang="en-US" sz="2600" dirty="0" smtClean="0"/>
              <a:t>, Shleifer, </a:t>
            </a:r>
            <a:r>
              <a:rPr lang="en-US" sz="2600" dirty="0" err="1" smtClean="0"/>
              <a:t>Vishny</a:t>
            </a:r>
            <a:r>
              <a:rPr lang="en-US" sz="2600" dirty="0" smtClean="0"/>
              <a:t> 1998)</a:t>
            </a:r>
          </a:p>
          <a:p>
            <a:endParaRPr lang="en-US" sz="1400" dirty="0" smtClean="0"/>
          </a:p>
          <a:p>
            <a:r>
              <a:rPr lang="en-US" sz="3100" dirty="0" smtClean="0"/>
              <a:t>What happens?</a:t>
            </a:r>
          </a:p>
          <a:p>
            <a:pPr lvl="1"/>
            <a:r>
              <a:rPr lang="en-US" sz="2600" dirty="0" smtClean="0"/>
              <a:t>A string of low-default realizations → investors become over-optimistic that good times will last → neglect down-side risks</a:t>
            </a:r>
          </a:p>
          <a:p>
            <a:pPr lvl="1"/>
            <a:r>
              <a:rPr lang="en-US" sz="2600" dirty="0" smtClean="0"/>
              <a:t>If the high default state arrives → expectations are revised</a:t>
            </a:r>
          </a:p>
          <a:p>
            <a:pPr lvl="1"/>
            <a:r>
              <a:rPr lang="en-US" sz="2600" dirty="0" smtClean="0"/>
              <a:t>If bad state persists → investors over-estimate default probabilities</a:t>
            </a:r>
          </a:p>
          <a:p>
            <a:pPr marL="685800" lvl="1" indent="-228600">
              <a:buFont typeface="Wingdings" pitchFamily="2" charset="2"/>
              <a:buChar char="Ø"/>
            </a:pPr>
            <a:r>
              <a:rPr lang="en-US" sz="2600" dirty="0" smtClean="0"/>
              <a:t>Generates short-term return continuation, longer-term reversals</a:t>
            </a:r>
          </a:p>
          <a:p>
            <a:pPr lvl="1"/>
            <a:endParaRPr lang="en-US" sz="1400" dirty="0" smtClean="0"/>
          </a:p>
          <a:p>
            <a:r>
              <a:rPr lang="en-US" sz="3100" dirty="0" smtClean="0"/>
              <a:t>Add a corporate sector that levers up when debt is “cheap”</a:t>
            </a:r>
          </a:p>
          <a:p>
            <a:pPr marL="685800" lvl="1" indent="-228600">
              <a:buFont typeface="Wingdings" pitchFamily="2" charset="2"/>
              <a:buChar char="Ø"/>
            </a:pPr>
            <a:r>
              <a:rPr lang="en-US" sz="2600" dirty="0" smtClean="0"/>
              <a:t>Growing optimism →   borrower quality erodes</a:t>
            </a:r>
          </a:p>
          <a:p>
            <a:pPr marL="685800" lvl="1" indent="-228600">
              <a:buFont typeface="Wingdings" pitchFamily="2" charset="2"/>
              <a:buChar char="Ø"/>
            </a:pPr>
            <a:r>
              <a:rPr lang="en-US" sz="2600" dirty="0" smtClean="0"/>
              <a:t>Spreads under-react to erosion in borrower quality in booms</a:t>
            </a:r>
            <a:br>
              <a:rPr lang="en-US" sz="2600" dirty="0" smtClean="0"/>
            </a:br>
            <a:r>
              <a:rPr lang="en-US" sz="2600" dirty="0" smtClean="0"/>
              <a:t>→ </a:t>
            </a:r>
            <a:r>
              <a:rPr lang="en-US" sz="2600" u="sng" dirty="0" smtClean="0"/>
              <a:t>both quality and credit spreads forecast returns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  Forecasting Results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Interpretation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Quantity and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9436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Existing market-timing literature uses financing </a:t>
            </a:r>
            <a:r>
              <a:rPr lang="en-US" sz="2600" i="1" dirty="0" smtClean="0"/>
              <a:t>quantities</a:t>
            </a:r>
            <a:r>
              <a:rPr lang="en-US" sz="2600" dirty="0" smtClean="0"/>
              <a:t> to forecast returns</a:t>
            </a:r>
          </a:p>
          <a:p>
            <a:pPr lvl="1"/>
            <a:r>
              <a:rPr lang="en-US" sz="2200" dirty="0" smtClean="0"/>
              <a:t>Firm-level stock returns: </a:t>
            </a:r>
            <a:r>
              <a:rPr lang="en-US" sz="2200" dirty="0" err="1" smtClean="0"/>
              <a:t>Loughran</a:t>
            </a:r>
            <a:r>
              <a:rPr lang="en-US" sz="2200" dirty="0" smtClean="0"/>
              <a:t> and Ritter (1995), Daniel and Titman (2006), </a:t>
            </a:r>
            <a:r>
              <a:rPr lang="en-US" sz="2200" dirty="0" err="1" smtClean="0"/>
              <a:t>Fama</a:t>
            </a:r>
            <a:r>
              <a:rPr lang="en-US" sz="2200" dirty="0" smtClean="0"/>
              <a:t> and French (2008)</a:t>
            </a:r>
          </a:p>
          <a:p>
            <a:pPr lvl="1"/>
            <a:r>
              <a:rPr lang="en-US" sz="2200" dirty="0" smtClean="0"/>
              <a:t>Market-wide or factor-level stock returns: Baker and </a:t>
            </a:r>
            <a:r>
              <a:rPr lang="en-US" sz="2200" dirty="0" err="1" smtClean="0"/>
              <a:t>Wurgler</a:t>
            </a:r>
            <a:r>
              <a:rPr lang="en-US" sz="2200" dirty="0" smtClean="0"/>
              <a:t> (2000), Greenwood and Hanson (2010)</a:t>
            </a:r>
          </a:p>
          <a:p>
            <a:pPr lvl="1"/>
            <a:endParaRPr lang="en-US" sz="2200" dirty="0" smtClean="0"/>
          </a:p>
          <a:p>
            <a:r>
              <a:rPr lang="en-US" sz="2600" dirty="0" smtClean="0"/>
              <a:t>Why focus on the credit </a:t>
            </a:r>
            <a:r>
              <a:rPr lang="en-US" sz="2600" i="1" dirty="0" smtClean="0"/>
              <a:t>quality </a:t>
            </a:r>
            <a:r>
              <a:rPr lang="en-US" sz="2600" dirty="0" smtClean="0"/>
              <a:t>of debt issuers?</a:t>
            </a:r>
            <a:endParaRPr lang="en-US" sz="2200" dirty="0" smtClean="0"/>
          </a:p>
          <a:p>
            <a:pPr lvl="1"/>
            <a:r>
              <a:rPr lang="en-US" sz="2200" dirty="0" smtClean="0"/>
              <a:t>Firms borrow more when expected credit returns are lower</a:t>
            </a:r>
          </a:p>
          <a:p>
            <a:pPr lvl="1"/>
            <a:r>
              <a:rPr lang="en-US" sz="2200" dirty="0" smtClean="0"/>
              <a:t>Broad changes in pricing of credit have a larger impact on the cost of debt for low quality firms (i.e., high default probability firms</a:t>
            </a:r>
            <a:r>
              <a:rPr lang="en-US" sz="2200" dirty="0" smtClean="0"/>
              <a:t>)</a:t>
            </a:r>
          </a:p>
          <a:p>
            <a:pPr lvl="2"/>
            <a:r>
              <a:rPr lang="en-US" sz="2200" dirty="0" smtClean="0"/>
              <a:t>“</a:t>
            </a:r>
            <a:r>
              <a:rPr lang="en-US" sz="2200" i="1" dirty="0" smtClean="0"/>
              <a:t>Credit Beta</a:t>
            </a:r>
            <a:r>
              <a:rPr lang="en-US" sz="2200" dirty="0" smtClean="0"/>
              <a:t>”</a:t>
            </a:r>
            <a:endParaRPr lang="en-US" sz="2200" dirty="0" smtClean="0"/>
          </a:p>
          <a:p>
            <a:pPr lvl="1"/>
            <a:r>
              <a:rPr lang="en-US" sz="2200" dirty="0" smtClean="0"/>
              <a:t>Low quality issuance responds more to shifts in pricing of credit</a:t>
            </a:r>
          </a:p>
          <a:p>
            <a:pPr lvl="1"/>
            <a:r>
              <a:rPr lang="en-US" sz="2200" dirty="0" smtClean="0"/>
              <a:t>→ Movements in expected credit returns trace out variation in the average quality of debt issuers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Empirical Strategy     Issuer Quality      Forecasting Results     Interpretation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Extrapolative Beliefs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Consistent with negative expected excess returns ✓</a:t>
            </a:r>
          </a:p>
          <a:p>
            <a:r>
              <a:rPr lang="en-US" i="1" dirty="0" smtClean="0"/>
              <a:t>ISS</a:t>
            </a:r>
            <a:r>
              <a:rPr lang="en-US" i="1" baseline="30000" dirty="0" smtClean="0"/>
              <a:t>EDF</a:t>
            </a:r>
            <a:r>
              <a:rPr lang="en-US" dirty="0" smtClean="0"/>
              <a:t> should be </a:t>
            </a:r>
            <a:r>
              <a:rPr lang="en-US" u="sng" dirty="0" smtClean="0"/>
              <a:t>high</a:t>
            </a:r>
            <a:r>
              <a:rPr lang="en-US" dirty="0" smtClean="0"/>
              <a:t> following a string of </a:t>
            </a:r>
            <a:r>
              <a:rPr lang="en-US" u="sng" dirty="0" smtClean="0"/>
              <a:t>low</a:t>
            </a:r>
            <a:r>
              <a:rPr lang="en-US" dirty="0" smtClean="0"/>
              <a:t> realized defaults or </a:t>
            </a:r>
            <a:r>
              <a:rPr lang="en-US" u="sng" dirty="0" smtClean="0"/>
              <a:t>high</a:t>
            </a:r>
            <a:r>
              <a:rPr lang="en-US" dirty="0" smtClean="0"/>
              <a:t> returns on credit assets ✓</a:t>
            </a:r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  Forecasting Results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Interpretation  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52400" y="2133600"/>
            <a:ext cx="11887200" cy="5029200"/>
            <a:chOff x="152400" y="2133600"/>
            <a:chExt cx="11887200" cy="5029200"/>
          </a:xfrm>
        </p:grpSpPr>
        <p:grpSp>
          <p:nvGrpSpPr>
            <p:cNvPr id="21" name="Group 20"/>
            <p:cNvGrpSpPr/>
            <p:nvPr/>
          </p:nvGrpSpPr>
          <p:grpSpPr>
            <a:xfrm>
              <a:off x="152400" y="2895600"/>
              <a:ext cx="1066800" cy="2971800"/>
              <a:chOff x="152400" y="2819400"/>
              <a:chExt cx="1066800" cy="297180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52400" y="38862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1-yr changes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152400" y="2819400"/>
                <a:ext cx="1066800" cy="2971800"/>
                <a:chOff x="152400" y="2819400"/>
                <a:chExt cx="1066800" cy="2971800"/>
              </a:xfrm>
            </p:grpSpPr>
            <p:sp>
              <p:nvSpPr>
                <p:cNvPr id="23" name="Left Brace 22"/>
                <p:cNvSpPr/>
                <p:nvPr/>
              </p:nvSpPr>
              <p:spPr>
                <a:xfrm>
                  <a:off x="914400" y="2819400"/>
                  <a:ext cx="152400" cy="762000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Left Brace 23"/>
                <p:cNvSpPr/>
                <p:nvPr/>
              </p:nvSpPr>
              <p:spPr>
                <a:xfrm>
                  <a:off x="914400" y="3810000"/>
                  <a:ext cx="152400" cy="914400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Left Brace 24"/>
                <p:cNvSpPr/>
                <p:nvPr/>
              </p:nvSpPr>
              <p:spPr>
                <a:xfrm>
                  <a:off x="914400" y="4876800"/>
                  <a:ext cx="152400" cy="914400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52400" y="3048000"/>
                  <a:ext cx="1066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latin typeface="Times New Roman" pitchFamily="18" charset="0"/>
                      <a:cs typeface="Times New Roman" pitchFamily="18" charset="0"/>
                    </a:rPr>
                    <a:t>Levels</a:t>
                  </a:r>
                  <a:endParaRPr lang="en-US" sz="16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152400" y="5105400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latin typeface="Times New Roman" pitchFamily="18" charset="0"/>
                      <a:cs typeface="Times New Roman" pitchFamily="18" charset="0"/>
                    </a:rPr>
                    <a:t>2-yr changes</a:t>
                  </a:r>
                  <a:endParaRPr lang="en-US" sz="16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pic>
          <p:nvPicPr>
            <p:cNvPr id="575489" name="Picture 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18342" y="2133600"/>
              <a:ext cx="11021258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9" name="Rectangle 18"/>
          <p:cNvSpPr/>
          <p:nvPr/>
        </p:nvSpPr>
        <p:spPr>
          <a:xfrm>
            <a:off x="7543800" y="5629870"/>
            <a:ext cx="129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" action="ppaction://noaction"/>
              </a:rPr>
              <a:t>→ Similar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  <a:hlinkClick r:id="" action="ppaction://noaction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  <a:hlinkClick r:id="" action="ppaction://noaction"/>
              </a:rPr>
              <a:t>     results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  <a:hlinkClick r:id="" action="ppaction://noaction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  <a:hlinkClick r:id="" action="ppaction://noaction"/>
              </a:rPr>
              <a:t>    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hlinkClick r:id="" action="ppaction://noaction"/>
              </a:rPr>
              <a:t>HYS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Summary:</a:t>
            </a:r>
          </a:p>
          <a:p>
            <a:pPr lvl="1"/>
            <a:r>
              <a:rPr lang="en-US" sz="2400" dirty="0" smtClean="0"/>
              <a:t>Issuer quality is low → future corporate bond excess returns are low </a:t>
            </a:r>
          </a:p>
          <a:p>
            <a:pPr lvl="1"/>
            <a:r>
              <a:rPr lang="en-US" sz="2400" u="sng" dirty="0" smtClean="0"/>
              <a:t>Evidence of mispricing</a:t>
            </a:r>
            <a:r>
              <a:rPr lang="en-US" sz="2400" dirty="0" smtClean="0"/>
              <a:t>: forecast significantly negative excess returns</a:t>
            </a:r>
          </a:p>
          <a:p>
            <a:pPr lvl="1"/>
            <a:r>
              <a:rPr lang="en-US" sz="2400" dirty="0" smtClean="0"/>
              <a:t>2004-2007 credit boom is not without precedent –  part of a recurring historical pattern, dating to at least the 1940s</a:t>
            </a:r>
          </a:p>
          <a:p>
            <a:endParaRPr lang="en-US" sz="900" dirty="0" smtClean="0"/>
          </a:p>
          <a:p>
            <a:r>
              <a:rPr lang="en-US" sz="2800" dirty="0" smtClean="0"/>
              <a:t>Interpretation: </a:t>
            </a:r>
          </a:p>
          <a:p>
            <a:pPr lvl="1"/>
            <a:r>
              <a:rPr lang="en-US" sz="2400" dirty="0" smtClean="0"/>
              <a:t>Difficult to fully explain by appealing to rationally time-varying risk aversion or other rational drivers of counter-cyclical risk premia</a:t>
            </a:r>
          </a:p>
          <a:p>
            <a:pPr lvl="1"/>
            <a:r>
              <a:rPr lang="en-US" sz="2400" dirty="0" smtClean="0"/>
              <a:t>Partially consistent with frictional and agency-based stories</a:t>
            </a:r>
          </a:p>
          <a:p>
            <a:pPr lvl="1"/>
            <a:r>
              <a:rPr lang="en-US" sz="2400" dirty="0" smtClean="0"/>
              <a:t>Some evidence that over-extrapolation plays a role</a:t>
            </a:r>
          </a:p>
          <a:p>
            <a:pPr lvl="1"/>
            <a:endParaRPr lang="en-US" sz="900" dirty="0" smtClean="0"/>
          </a:p>
          <a:p>
            <a:r>
              <a:rPr lang="en-US" sz="2800" dirty="0" smtClean="0"/>
              <a:t>Future work:</a:t>
            </a:r>
          </a:p>
          <a:p>
            <a:pPr lvl="1"/>
            <a:r>
              <a:rPr lang="en-US" sz="2400" dirty="0" smtClean="0"/>
              <a:t>Micro empirical work on excessive risk-taking? Or mistaken beliefs?</a:t>
            </a:r>
          </a:p>
          <a:p>
            <a:pPr lvl="1"/>
            <a:r>
              <a:rPr lang="en-US" sz="2400" dirty="0" smtClean="0"/>
              <a:t>Understand the real consequences of credit market booms</a:t>
            </a:r>
          </a:p>
          <a:p>
            <a:pPr lvl="1"/>
            <a:r>
              <a:rPr lang="en-US" sz="2400" dirty="0" smtClean="0"/>
              <a:t>Quality of sovereign </a:t>
            </a:r>
            <a:r>
              <a:rPr lang="en-US" sz="2400" smtClean="0"/>
              <a:t>debt issuers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Issuer Quality      Forecasting Results     Interpretation 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Construct time-series measures of corporate debt issuer quality. Use quality measures to forecast corporate bond excess returns.</a:t>
            </a:r>
          </a:p>
          <a:p>
            <a:endParaRPr lang="en-US" sz="200" dirty="0" smtClean="0"/>
          </a:p>
          <a:p>
            <a:r>
              <a:rPr lang="en-US" u="sng" dirty="0" smtClean="0"/>
              <a:t>Main finding</a:t>
            </a:r>
            <a:r>
              <a:rPr lang="en-US" dirty="0" smtClean="0"/>
              <a:t>: When issuers are of </a:t>
            </a:r>
            <a:r>
              <a:rPr lang="en-US" u="sng" dirty="0" smtClean="0"/>
              <a:t>low quality</a:t>
            </a:r>
            <a:r>
              <a:rPr lang="en-US" dirty="0" smtClean="0"/>
              <a:t>, future excess corporate bond </a:t>
            </a:r>
            <a:r>
              <a:rPr lang="en-US" u="sng" dirty="0" smtClean="0"/>
              <a:t>returns are low</a:t>
            </a:r>
            <a:r>
              <a:rPr lang="en-US" dirty="0" smtClean="0"/>
              <a:t>, and often </a:t>
            </a:r>
            <a:r>
              <a:rPr lang="en-US" u="sng" dirty="0" smtClean="0"/>
              <a:t>significantly negative</a:t>
            </a:r>
          </a:p>
          <a:p>
            <a:endParaRPr lang="en-US" sz="200" dirty="0" smtClean="0"/>
          </a:p>
          <a:p>
            <a:r>
              <a:rPr lang="en-US" dirty="0" smtClean="0"/>
              <a:t>Incremental forecasting power over various controls and the total </a:t>
            </a:r>
            <a:r>
              <a:rPr lang="en-US" i="1" dirty="0" smtClean="0"/>
              <a:t>quantit</a:t>
            </a:r>
            <a:r>
              <a:rPr lang="en-US" dirty="0" smtClean="0"/>
              <a:t>y of corporate debt financing</a:t>
            </a:r>
            <a:endParaRPr lang="en-US" sz="200" dirty="0" smtClean="0"/>
          </a:p>
          <a:p>
            <a:r>
              <a:rPr lang="en-US" dirty="0" smtClean="0"/>
              <a:t>What drives time variation in expected returns?</a:t>
            </a:r>
          </a:p>
          <a:p>
            <a:pPr marL="804672" lvl="1" indent="-457200">
              <a:buFont typeface="+mj-lt"/>
              <a:buAutoNum type="arabicPeriod"/>
            </a:pPr>
            <a:r>
              <a:rPr lang="en-US" sz="2000" dirty="0" smtClean="0"/>
              <a:t>Countercyclical risk </a:t>
            </a:r>
            <a:r>
              <a:rPr lang="en-US" sz="2000" dirty="0" err="1" smtClean="0"/>
              <a:t>premia</a:t>
            </a:r>
            <a:endParaRPr lang="en-US" sz="2000" dirty="0" smtClean="0"/>
          </a:p>
          <a:p>
            <a:pPr marL="804672" lvl="1" indent="-457200">
              <a:buFont typeface="+mj-lt"/>
              <a:buAutoNum type="arabicPeriod"/>
            </a:pPr>
            <a:r>
              <a:rPr lang="en-US" sz="2000" dirty="0" smtClean="0"/>
              <a:t>Changes in the health of intermediary balance sheets</a:t>
            </a:r>
          </a:p>
          <a:p>
            <a:pPr marL="804672" lvl="1" indent="-457200">
              <a:buFont typeface="+mj-lt"/>
              <a:buAutoNum type="arabicPeriod"/>
            </a:pPr>
            <a:r>
              <a:rPr lang="en-US" sz="2000" dirty="0" smtClean="0"/>
              <a:t>Excessive risk-taking due to agency problems: “reaching for yield”</a:t>
            </a:r>
          </a:p>
          <a:p>
            <a:pPr marL="804672" lvl="1" indent="-457200">
              <a:buFont typeface="+mj-lt"/>
              <a:buAutoNum type="arabicPeriod"/>
            </a:pPr>
            <a:r>
              <a:rPr lang="en-US" sz="2000" dirty="0" smtClean="0"/>
              <a:t>Over-extrapolation by investors</a:t>
            </a:r>
          </a:p>
          <a:p>
            <a:endParaRPr lang="en-US" sz="200" dirty="0" smtClean="0"/>
          </a:p>
          <a:p>
            <a:r>
              <a:rPr lang="en-US" dirty="0" smtClean="0"/>
              <a:t>Evidence of mispricing suggests </a:t>
            </a:r>
            <a:r>
              <a:rPr lang="en-US" b="1" dirty="0" smtClean="0">
                <a:solidFill>
                  <a:schemeClr val="accent1"/>
                </a:solidFill>
              </a:rPr>
              <a:t>#3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chemeClr val="accent1"/>
                </a:solidFill>
              </a:rPr>
              <a:t>4</a:t>
            </a:r>
            <a:r>
              <a:rPr lang="en-US" dirty="0" smtClean="0"/>
              <a:t> may be part of the story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Empirical Strategy     Issuer Quality      Forecasting Results     Interpretation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Empirical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Firms of differing credit quality choose debt issuance</a:t>
            </a:r>
            <a:endParaRPr lang="en-US" sz="5100" i="1" dirty="0" smtClean="0"/>
          </a:p>
          <a:p>
            <a:pPr>
              <a:buNone/>
            </a:pPr>
            <a:endParaRPr lang="en-US" sz="2900" dirty="0" smtClean="0"/>
          </a:p>
          <a:p>
            <a:r>
              <a:rPr lang="en-US" sz="5100" b="1" dirty="0" smtClean="0"/>
              <a:t>Credit spreads</a:t>
            </a:r>
            <a:r>
              <a:rPr lang="en-US" sz="5100" dirty="0" smtClean="0"/>
              <a:t>: reflect </a:t>
            </a:r>
            <a:r>
              <a:rPr lang="en-US" sz="5100" u="sng" dirty="0" smtClean="0"/>
              <a:t>expected losses</a:t>
            </a:r>
            <a:r>
              <a:rPr lang="en-US" sz="5100" dirty="0" smtClean="0"/>
              <a:t> and </a:t>
            </a:r>
            <a:r>
              <a:rPr lang="en-US" sz="5100" u="sng" dirty="0" smtClean="0"/>
              <a:t>expected excess returns</a:t>
            </a:r>
            <a:r>
              <a:rPr lang="en-US" sz="5100" dirty="0" smtClean="0"/>
              <a:t>, both of which vary over time</a:t>
            </a:r>
          </a:p>
          <a:p>
            <a:pPr lvl="1"/>
            <a:r>
              <a:rPr lang="en-US" sz="4200" dirty="0" smtClean="0"/>
              <a:t>Shifts in expected excess returns can reflect changes in rational price of risk, mispricing, or both</a:t>
            </a:r>
          </a:p>
          <a:p>
            <a:pPr>
              <a:buNone/>
            </a:pPr>
            <a:endParaRPr lang="en-US" sz="2900" b="1" dirty="0" smtClean="0"/>
          </a:p>
          <a:p>
            <a:r>
              <a:rPr lang="en-US" sz="5100" b="1" dirty="0" smtClean="0"/>
              <a:t>Firms:</a:t>
            </a:r>
            <a:r>
              <a:rPr lang="en-US" sz="5100" dirty="0" smtClean="0"/>
              <a:t> </a:t>
            </a:r>
            <a:r>
              <a:rPr lang="en-US" sz="5100" u="sng" dirty="0" smtClean="0"/>
              <a:t>Issue more debt when expected returns are lower</a:t>
            </a:r>
            <a:endParaRPr lang="en-US" sz="4200" dirty="0" smtClean="0"/>
          </a:p>
          <a:p>
            <a:pPr lvl="1"/>
            <a:r>
              <a:rPr lang="en-US" sz="4200" dirty="0" smtClean="0"/>
              <a:t>But issuance is impacted by </a:t>
            </a:r>
            <a:r>
              <a:rPr lang="en-US" sz="4200" i="1" dirty="0" smtClean="0"/>
              <a:t>other</a:t>
            </a:r>
            <a:r>
              <a:rPr lang="en-US" sz="4200" dirty="0" smtClean="0"/>
              <a:t> factors (shifts in investment opportunities or target leverage) → issuance is a </a:t>
            </a:r>
            <a:r>
              <a:rPr lang="en-US" sz="4200" i="1" dirty="0" smtClean="0"/>
              <a:t>noisy</a:t>
            </a:r>
            <a:r>
              <a:rPr lang="en-US" sz="4200" dirty="0" smtClean="0"/>
              <a:t> reflection of expected returns</a:t>
            </a:r>
          </a:p>
          <a:p>
            <a:pPr>
              <a:buNone/>
              <a:defRPr/>
            </a:pPr>
            <a:endParaRPr lang="en-US" sz="2900" dirty="0" smtClean="0"/>
          </a:p>
          <a:p>
            <a:pPr>
              <a:defRPr/>
            </a:pPr>
            <a:r>
              <a:rPr lang="en-US" sz="5100" b="1" dirty="0" smtClean="0"/>
              <a:t>Identifying assumption</a:t>
            </a:r>
            <a:r>
              <a:rPr lang="en-US" sz="5100" dirty="0" smtClean="0"/>
              <a:t>: Expected excess returns on low quality bonds are more exposed to broad changes in the pricing of credit</a:t>
            </a:r>
          </a:p>
          <a:p>
            <a:pPr marL="722376" lvl="1" indent="-265176">
              <a:buSzPct val="80000"/>
              <a:defRPr/>
            </a:pPr>
            <a:r>
              <a:rPr lang="en-US" sz="4200" dirty="0" smtClean="0"/>
              <a:t>e.g., if </a:t>
            </a:r>
            <a:r>
              <a:rPr lang="en-US" sz="4200" i="1" dirty="0" smtClean="0"/>
              <a:t>E</a:t>
            </a:r>
            <a:r>
              <a:rPr lang="en-US" sz="4200" dirty="0" smtClean="0"/>
              <a:t>[AAA return] falls by 10 bps, </a:t>
            </a:r>
            <a:r>
              <a:rPr lang="en-US" sz="4200" i="1" dirty="0" smtClean="0"/>
              <a:t>E</a:t>
            </a:r>
            <a:r>
              <a:rPr lang="en-US" sz="4200" dirty="0" smtClean="0"/>
              <a:t>[HY return] falls by 100bps </a:t>
            </a:r>
          </a:p>
          <a:p>
            <a:pPr marL="722376" lvl="1" indent="-265176">
              <a:buSzPct val="80000"/>
              <a:buNone/>
              <a:defRPr/>
            </a:pPr>
            <a:r>
              <a:rPr lang="en-US" sz="4200" dirty="0" smtClean="0"/>
              <a:t>→Low quality issuance responds more to broad shifts in credit pricing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Empirical Strategy 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Issuer Quality      Forecasting Results     Interpretation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63880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838200"/>
            <a:ext cx="8763000" cy="60198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indent="-265176"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Quantity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issuance of low and high credit quality firms</a:t>
            </a:r>
          </a:p>
          <a:p>
            <a:pPr marL="722376" lvl="1" indent="-265176">
              <a:spcAft>
                <a:spcPts val="60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Impacted by common shocks to factors unrelated to expected returns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(shifts in investment opportunities or target leverage)</a:t>
            </a:r>
          </a:p>
          <a:p>
            <a:pPr marL="722376" lvl="1" indent="-265176"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difference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issuance between low &amp; high quality firms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22376" lvl="1" indent="-265176">
              <a:spcAft>
                <a:spcPts val="60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Removes common shocks, better isolating movements in expected returns</a:t>
            </a:r>
          </a:p>
          <a:p>
            <a:pPr marL="722376" lvl="1" indent="-265176"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265176" marR="0" lvl="0" indent="-265176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Forecasting excess returns using quantity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and quality:</a:t>
            </a:r>
          </a:p>
          <a:p>
            <a:pPr marL="722376" lvl="1" indent="-265176">
              <a:spcAft>
                <a:spcPts val="60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Quality more informative than quantity if important common shocks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unrelated to expected returns impact debt issuance of all firms</a:t>
            </a:r>
          </a:p>
          <a:p>
            <a:pPr marL="722376" lvl="1" indent="-265176"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722376" lvl="1" indent="-265176">
              <a:spcAft>
                <a:spcPts val="60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hlinkClick r:id="" action="ppaction://noactio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Forecasting Returns w/ Quality, Quantity, and Spreads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Empirical Strategy</a:t>
            </a:r>
            <a:r>
              <a:rPr lang="en-U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Issuer Quality      Forecasting Results     Interpretation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Issuer Quality: </a:t>
            </a:r>
            <a:r>
              <a:rPr lang="en-US" i="1" dirty="0" smtClean="0"/>
              <a:t>ISS</a:t>
            </a:r>
            <a:r>
              <a:rPr lang="en-US" i="1" baseline="30000" dirty="0" smtClean="0"/>
              <a:t>EDF</a:t>
            </a:r>
            <a:endParaRPr lang="en-US" i="1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791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the default probability of firms with </a:t>
            </a:r>
            <a:r>
              <a:rPr lang="en-US" sz="2800" u="sng" dirty="0" smtClean="0"/>
              <a:t>high</a:t>
            </a:r>
            <a:r>
              <a:rPr lang="en-US" sz="2800" dirty="0" smtClean="0"/>
              <a:t> vs. </a:t>
            </a:r>
            <a:r>
              <a:rPr lang="en-US" sz="2800" u="sng" dirty="0" smtClean="0"/>
              <a:t>low</a:t>
            </a:r>
            <a:r>
              <a:rPr lang="en-US" sz="2800" dirty="0" smtClean="0"/>
              <a:t> debt issuance?</a:t>
            </a:r>
          </a:p>
          <a:p>
            <a:pPr lvl="1"/>
            <a:endParaRPr lang="en-US" sz="100" i="1" dirty="0" smtClean="0"/>
          </a:p>
          <a:p>
            <a:pPr lvl="1"/>
            <a:r>
              <a:rPr lang="en-US" sz="2400" i="1" dirty="0" err="1" smtClean="0"/>
              <a:t>EDF</a:t>
            </a:r>
            <a:r>
              <a:rPr lang="en-US" sz="2400" i="1" baseline="-25000" dirty="0" err="1" smtClean="0"/>
              <a:t>i,t</a:t>
            </a:r>
            <a:r>
              <a:rPr lang="en-US" sz="2400" dirty="0" smtClean="0"/>
              <a:t> = Merton (1974) Expected Default Frequency, computed following </a:t>
            </a:r>
            <a:r>
              <a:rPr lang="en-US" sz="2400" dirty="0" err="1" smtClean="0"/>
              <a:t>Bharath</a:t>
            </a:r>
            <a:r>
              <a:rPr lang="en-US" sz="2400" dirty="0" smtClean="0"/>
              <a:t> and Shumway (2008)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Easiest to think of this as the difference in the “credit rating” between high and low debt issuers</a:t>
            </a:r>
          </a:p>
          <a:p>
            <a:pPr lvl="1"/>
            <a:endParaRPr lang="en-US" sz="100" dirty="0" smtClean="0"/>
          </a:p>
          <a:p>
            <a:pPr lvl="1"/>
            <a:endParaRPr lang="en-US" sz="100" dirty="0"/>
          </a:p>
          <a:p>
            <a:pPr lvl="1"/>
            <a:endParaRPr lang="en-US" sz="100" dirty="0" smtClean="0"/>
          </a:p>
          <a:p>
            <a:pPr lvl="1"/>
            <a:endParaRPr lang="en-US" sz="100" dirty="0"/>
          </a:p>
          <a:p>
            <a:pPr lvl="1"/>
            <a:endParaRPr lang="en-US" sz="100" dirty="0" smtClean="0"/>
          </a:p>
          <a:p>
            <a:pPr lvl="1"/>
            <a:endParaRPr lang="en-US" sz="1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18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Issuer Quality   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Forecasting Results     Interpretation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90160"/>
              </p:ext>
            </p:extLst>
          </p:nvPr>
        </p:nvGraphicFramePr>
        <p:xfrm>
          <a:off x="1066800" y="2895600"/>
          <a:ext cx="5005387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7" name="Equation" r:id="rId4" imgW="2679480" imgH="507960" progId="Equation.DSMT4">
                  <p:embed/>
                </p:oleObj>
              </mc:Choice>
              <mc:Fallback>
                <p:oleObj name="Equation" r:id="rId4" imgW="2679480" imgH="507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95600"/>
                        <a:ext cx="5005387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943600"/>
          </a:xfrm>
        </p:spPr>
        <p:txBody>
          <a:bodyPr>
            <a:normAutofit/>
          </a:bodyPr>
          <a:lstStyle/>
          <a:p>
            <a:r>
              <a:rPr lang="en-US" i="1" dirty="0" smtClean="0"/>
              <a:t>ISS</a:t>
            </a:r>
            <a:r>
              <a:rPr lang="en-US" i="1" baseline="30000" dirty="0" smtClean="0"/>
              <a:t>EDF</a:t>
            </a:r>
            <a:r>
              <a:rPr lang="en-US" dirty="0" smtClean="0"/>
              <a:t> is high when issuing firms are of </a:t>
            </a:r>
            <a:r>
              <a:rPr lang="en-US" i="1" dirty="0" smtClean="0"/>
              <a:t>poor</a:t>
            </a:r>
            <a:r>
              <a:rPr lang="en-US" dirty="0" smtClean="0"/>
              <a:t> credit quality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Issuer Quality: </a:t>
            </a:r>
            <a:r>
              <a:rPr lang="en-US" i="1" dirty="0" smtClean="0"/>
              <a:t>ISS</a:t>
            </a:r>
            <a:r>
              <a:rPr lang="en-US" i="1" baseline="30000" dirty="0" smtClean="0"/>
              <a:t>EDF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Issuer Quality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Forecasting Results     Interpretation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11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4048" y="1828800"/>
            <a:ext cx="8324054" cy="416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943600"/>
          </a:xfrm>
        </p:spPr>
        <p:txBody>
          <a:bodyPr>
            <a:normAutofit/>
          </a:bodyPr>
          <a:lstStyle/>
          <a:p>
            <a:r>
              <a:rPr lang="en-US" i="1" dirty="0" smtClean="0"/>
              <a:t>ISS</a:t>
            </a:r>
            <a:r>
              <a:rPr lang="en-US" i="1" baseline="30000" dirty="0" smtClean="0"/>
              <a:t>EDF</a:t>
            </a:r>
            <a:r>
              <a:rPr lang="en-US" dirty="0" smtClean="0"/>
              <a:t> is high when issuing firms are of </a:t>
            </a:r>
            <a:r>
              <a:rPr lang="en-US" i="1" dirty="0" smtClean="0"/>
              <a:t>poor</a:t>
            </a:r>
            <a:r>
              <a:rPr lang="en-US" dirty="0" smtClean="0"/>
              <a:t> credit quality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2000" i="1" dirty="0" smtClean="0"/>
              <a:t>ISS</a:t>
            </a:r>
            <a:r>
              <a:rPr lang="en-US" sz="2000" i="1" baseline="30000" dirty="0" smtClean="0"/>
              <a:t>EDF</a:t>
            </a:r>
            <a:r>
              <a:rPr lang="en-US" sz="2000" i="1" dirty="0" smtClean="0"/>
              <a:t> </a:t>
            </a:r>
            <a:r>
              <a:rPr lang="en-US" sz="2000" dirty="0" smtClean="0"/>
              <a:t>correlated with business cycle, but removing macro variation doesn’t change basic character of series.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Issuer Quality: </a:t>
            </a:r>
            <a:r>
              <a:rPr lang="en-US" i="1" dirty="0" smtClean="0"/>
              <a:t>ISS</a:t>
            </a:r>
            <a:r>
              <a:rPr lang="en-US" i="1" baseline="30000" dirty="0" smtClean="0"/>
              <a:t>EDF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     Empirical Strategy    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Issuer Quality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Forecasting Results     Interpretation      Summary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21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4048" y="1828800"/>
            <a:ext cx="8324054" cy="416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28388</TotalTime>
  <Words>2406</Words>
  <Application>Microsoft Office PowerPoint</Application>
  <PresentationFormat>On-screen Show (4:3)</PresentationFormat>
  <Paragraphs>444</Paragraphs>
  <Slides>31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Aspect</vt:lpstr>
      <vt:lpstr>Equation</vt:lpstr>
      <vt:lpstr>Issuer Quality and  Corporate Bond Returns</vt:lpstr>
      <vt:lpstr>The Credit Cycle</vt:lpstr>
      <vt:lpstr>Quantity and Quality</vt:lpstr>
      <vt:lpstr>Overview</vt:lpstr>
      <vt:lpstr>Empirical Strategy</vt:lpstr>
      <vt:lpstr>Forecasting Returns w/ Quality, Quantity, and Spreads</vt:lpstr>
      <vt:lpstr>Measuring Issuer Quality: ISSEDF</vt:lpstr>
      <vt:lpstr>Measuring Issuer Quality: ISSEDF</vt:lpstr>
      <vt:lpstr>Measuring Issuer Quality: ISSEDF</vt:lpstr>
      <vt:lpstr>Measuring Issuer Quality: ISSEDF</vt:lpstr>
      <vt:lpstr>Measuring Issuer Quality: High Yield Share</vt:lpstr>
      <vt:lpstr>Measuring Issuer Quality: High Yield Share</vt:lpstr>
      <vt:lpstr>Measuring Issuer Quality: ISSEDF vs HYS</vt:lpstr>
      <vt:lpstr>Other data</vt:lpstr>
      <vt:lpstr>Issuer quality forecasts excess corporate bond returns</vt:lpstr>
      <vt:lpstr>Issuer quality forecasts excess corporate bond returns</vt:lpstr>
      <vt:lpstr>Quality and Quantity during Credit Booms</vt:lpstr>
      <vt:lpstr>Quantity vs. Quality</vt:lpstr>
      <vt:lpstr>What drives time-variation in expected credit returns?</vt:lpstr>
      <vt:lpstr>Changes in the Rational Price of Risk</vt:lpstr>
      <vt:lpstr>Time-varying risk premia</vt:lpstr>
      <vt:lpstr>Forecasting Reliably Negative Excess Returns</vt:lpstr>
      <vt:lpstr>Frictional Account: Intermediary capital</vt:lpstr>
      <vt:lpstr>Frictional Account: Intermediary capital</vt:lpstr>
      <vt:lpstr>Insurer balance sheets</vt:lpstr>
      <vt:lpstr>Agency-based Explanation: “Reaching for Yield”</vt:lpstr>
      <vt:lpstr>“Reaching for Yield”</vt:lpstr>
      <vt:lpstr>Investor-beliefs based explanation</vt:lpstr>
      <vt:lpstr>Extrapolative Beliefs</vt:lpstr>
      <vt:lpstr>Extrapolative Beliefs</vt:lpstr>
      <vt:lpstr>Conclusions</vt:lpstr>
    </vt:vector>
  </TitlesOfParts>
  <Company>Harvard Business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Price Fragility</dc:title>
  <dc:creator>Greenwood, Robin</dc:creator>
  <cp:lastModifiedBy>Greenwood, Robin</cp:lastModifiedBy>
  <cp:revision>840</cp:revision>
  <dcterms:created xsi:type="dcterms:W3CDTF">2009-11-28T17:45:33Z</dcterms:created>
  <dcterms:modified xsi:type="dcterms:W3CDTF">2013-10-14T18:58:49Z</dcterms:modified>
</cp:coreProperties>
</file>