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bookmarkIdSeed="2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80" r:id="rId4"/>
    <p:sldId id="287" r:id="rId5"/>
    <p:sldId id="288" r:id="rId6"/>
    <p:sldId id="265" r:id="rId7"/>
    <p:sldId id="266" r:id="rId8"/>
    <p:sldId id="267" r:id="rId9"/>
    <p:sldId id="281" r:id="rId10"/>
    <p:sldId id="282" r:id="rId11"/>
    <p:sldId id="285" r:id="rId12"/>
    <p:sldId id="268" r:id="rId13"/>
    <p:sldId id="278" r:id="rId14"/>
    <p:sldId id="273" r:id="rId15"/>
    <p:sldId id="269" r:id="rId16"/>
    <p:sldId id="274" r:id="rId17"/>
    <p:sldId id="275" r:id="rId18"/>
    <p:sldId id="276" r:id="rId19"/>
    <p:sldId id="279" r:id="rId20"/>
    <p:sldId id="277" r:id="rId21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A696"/>
    <a:srgbClr val="808080"/>
    <a:srgbClr val="00674E"/>
    <a:srgbClr val="5F6062"/>
    <a:srgbClr val="606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>
        <p:scale>
          <a:sx n="80" d="100"/>
          <a:sy n="80" d="100"/>
        </p:scale>
        <p:origin x="-12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12" y="16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A208B-719D-44E4-AFC2-566B65899381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60057DAB-2891-47F3-9E2C-269894756C45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Interest Rate Risk</a:t>
          </a:r>
          <a:endParaRPr lang="en-US" dirty="0"/>
        </a:p>
      </dgm:t>
    </dgm:pt>
    <dgm:pt modelId="{66F2C25C-ACD1-46FA-B3F2-A36AAD69F306}" type="parTrans" cxnId="{F42DC261-48D2-4DF3-8AC5-D4AE9AE23753}">
      <dgm:prSet/>
      <dgm:spPr/>
      <dgm:t>
        <a:bodyPr/>
        <a:lstStyle/>
        <a:p>
          <a:endParaRPr lang="en-US"/>
        </a:p>
      </dgm:t>
    </dgm:pt>
    <dgm:pt modelId="{97C42104-DEF0-41D4-806B-4EFB0F821D9C}" type="sibTrans" cxnId="{F42DC261-48D2-4DF3-8AC5-D4AE9AE23753}">
      <dgm:prSet/>
      <dgm:spPr/>
      <dgm:t>
        <a:bodyPr/>
        <a:lstStyle/>
        <a:p>
          <a:endParaRPr lang="en-US"/>
        </a:p>
      </dgm:t>
    </dgm:pt>
    <dgm:pt modelId="{D91B151A-9F2E-47D9-8C7F-FA62809650CF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Rent Risk</a:t>
          </a:r>
          <a:endParaRPr lang="en-US" dirty="0"/>
        </a:p>
      </dgm:t>
    </dgm:pt>
    <dgm:pt modelId="{AAD216E4-60CD-4039-9D36-03707DFAC8D6}" type="parTrans" cxnId="{5EA5E295-0329-4DDB-8AEE-F7E83E615034}">
      <dgm:prSet/>
      <dgm:spPr/>
      <dgm:t>
        <a:bodyPr/>
        <a:lstStyle/>
        <a:p>
          <a:endParaRPr lang="en-US"/>
        </a:p>
      </dgm:t>
    </dgm:pt>
    <dgm:pt modelId="{E1563086-BBE0-486D-A566-87EDE8887A73}" type="sibTrans" cxnId="{5EA5E295-0329-4DDB-8AEE-F7E83E615034}">
      <dgm:prSet/>
      <dgm:spPr/>
      <dgm:t>
        <a:bodyPr/>
        <a:lstStyle/>
        <a:p>
          <a:endParaRPr lang="en-US"/>
        </a:p>
      </dgm:t>
    </dgm:pt>
    <dgm:pt modelId="{F2B1FA2E-F1A9-49A8-B295-F7D056295D7E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Credit Risk</a:t>
          </a:r>
          <a:endParaRPr lang="en-US" dirty="0"/>
        </a:p>
      </dgm:t>
    </dgm:pt>
    <dgm:pt modelId="{35FBC427-1C6A-4E03-B510-4D5D45ADCD52}" type="parTrans" cxnId="{25FBF910-B08E-4D1B-9C79-DFE5AB7335D8}">
      <dgm:prSet/>
      <dgm:spPr/>
      <dgm:t>
        <a:bodyPr/>
        <a:lstStyle/>
        <a:p>
          <a:endParaRPr lang="en-US"/>
        </a:p>
      </dgm:t>
    </dgm:pt>
    <dgm:pt modelId="{665E5C8F-0333-44D7-AB01-2D1400D16954}" type="sibTrans" cxnId="{25FBF910-B08E-4D1B-9C79-DFE5AB7335D8}">
      <dgm:prSet/>
      <dgm:spPr/>
      <dgm:t>
        <a:bodyPr/>
        <a:lstStyle/>
        <a:p>
          <a:endParaRPr lang="en-US"/>
        </a:p>
      </dgm:t>
    </dgm:pt>
    <dgm:pt modelId="{D1928847-6B93-4E48-B8D4-A7404C7BF09B}" type="pres">
      <dgm:prSet presAssocID="{036A208B-719D-44E4-AFC2-566B65899381}" presName="Name0" presStyleCnt="0">
        <dgm:presLayoutVars>
          <dgm:dir/>
          <dgm:resizeHandles val="exact"/>
        </dgm:presLayoutVars>
      </dgm:prSet>
      <dgm:spPr/>
    </dgm:pt>
    <dgm:pt modelId="{2F6B6342-6257-4F95-8E1C-4A13EE22643A}" type="pres">
      <dgm:prSet presAssocID="{036A208B-719D-44E4-AFC2-566B65899381}" presName="fgShape" presStyleLbl="fgShp" presStyleIdx="0" presStyleCnt="1" custAng="10800000" custScaleY="84971" custLinFactNeighborX="0" custLinFactNeighborY="-3661"/>
      <dgm:spPr>
        <a:prstGeom prst="leftRightUpArrow">
          <a:avLst/>
        </a:prstGeom>
        <a:solidFill>
          <a:srgbClr val="FF0000"/>
        </a:solidFill>
        <a:ln cap="sq">
          <a:solidFill>
            <a:srgbClr val="FF0000"/>
          </a:solidFill>
        </a:ln>
      </dgm:spPr>
    </dgm:pt>
    <dgm:pt modelId="{91D38B34-4674-4CE0-ADF0-C8B95B6C3BAD}" type="pres">
      <dgm:prSet presAssocID="{036A208B-719D-44E4-AFC2-566B65899381}" presName="linComp" presStyleCnt="0"/>
      <dgm:spPr/>
    </dgm:pt>
    <dgm:pt modelId="{C904C532-FCAE-49EF-90BE-0C26048E909F}" type="pres">
      <dgm:prSet presAssocID="{60057DAB-2891-47F3-9E2C-269894756C45}" presName="compNode" presStyleCnt="0"/>
      <dgm:spPr/>
    </dgm:pt>
    <dgm:pt modelId="{B9640F97-34AD-46B0-95AA-D4AA36FE0E82}" type="pres">
      <dgm:prSet presAssocID="{60057DAB-2891-47F3-9E2C-269894756C45}" presName="bkgdShape" presStyleLbl="node1" presStyleIdx="0" presStyleCnt="3"/>
      <dgm:spPr/>
      <dgm:t>
        <a:bodyPr/>
        <a:lstStyle/>
        <a:p>
          <a:endParaRPr lang="en-US"/>
        </a:p>
      </dgm:t>
    </dgm:pt>
    <dgm:pt modelId="{EE68E0D8-9629-4528-BC9D-CD751271EE16}" type="pres">
      <dgm:prSet presAssocID="{60057DAB-2891-47F3-9E2C-269894756C4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60B63-9BD6-4284-AFAD-6907A7001FD6}" type="pres">
      <dgm:prSet presAssocID="{60057DAB-2891-47F3-9E2C-269894756C45}" presName="invisiNode" presStyleLbl="node1" presStyleIdx="0" presStyleCnt="3"/>
      <dgm:spPr/>
    </dgm:pt>
    <dgm:pt modelId="{6DF31F86-7633-4D2F-B403-438C9C1CFA9E}" type="pres">
      <dgm:prSet presAssocID="{60057DAB-2891-47F3-9E2C-269894756C45}" presName="imagNode" presStyleLbl="fgImgPlace1" presStyleIdx="0" presStyleCnt="3" custLinFactNeighborX="4486" custLinFactNeighborY="-3003"/>
      <dgm:spPr>
        <a:prstGeom prst="ellipse">
          <a:avLst/>
        </a:prstGeom>
        <a:solidFill>
          <a:schemeClr val="accent3">
            <a:lumMod val="75000"/>
          </a:schemeClr>
        </a:solidFill>
      </dgm:spPr>
    </dgm:pt>
    <dgm:pt modelId="{E60C9C18-D864-484E-90EA-C9DAAB8C85B5}" type="pres">
      <dgm:prSet presAssocID="{97C42104-DEF0-41D4-806B-4EFB0F821D9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5D60E58-781B-4084-9958-143B7C3DA584}" type="pres">
      <dgm:prSet presAssocID="{D91B151A-9F2E-47D9-8C7F-FA62809650CF}" presName="compNode" presStyleCnt="0"/>
      <dgm:spPr/>
    </dgm:pt>
    <dgm:pt modelId="{09A8DB22-9324-4336-9FAC-D06E339CD99A}" type="pres">
      <dgm:prSet presAssocID="{D91B151A-9F2E-47D9-8C7F-FA62809650CF}" presName="bkgdShape" presStyleLbl="node1" presStyleIdx="1" presStyleCnt="3"/>
      <dgm:spPr/>
      <dgm:t>
        <a:bodyPr/>
        <a:lstStyle/>
        <a:p>
          <a:endParaRPr lang="en-US"/>
        </a:p>
      </dgm:t>
    </dgm:pt>
    <dgm:pt modelId="{37CA2D4B-9BF3-48A1-9395-C6C0564C514D}" type="pres">
      <dgm:prSet presAssocID="{D91B151A-9F2E-47D9-8C7F-FA62809650C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D90CB-58DB-470F-A0E9-F35679C85490}" type="pres">
      <dgm:prSet presAssocID="{D91B151A-9F2E-47D9-8C7F-FA62809650CF}" presName="invisiNode" presStyleLbl="node1" presStyleIdx="1" presStyleCnt="3"/>
      <dgm:spPr/>
    </dgm:pt>
    <dgm:pt modelId="{CFE9B5F5-7760-48E8-87DD-DEC0F6522806}" type="pres">
      <dgm:prSet presAssocID="{D91B151A-9F2E-47D9-8C7F-FA62809650CF}" presName="imagNode" presStyleLbl="fgImgPlace1" presStyleIdx="1" presStyleCnt="3"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34AF4D48-0EB1-43EF-95BF-7B03CF63915F}" type="pres">
      <dgm:prSet presAssocID="{E1563086-BBE0-486D-A566-87EDE8887A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F824970-4948-4B88-90DF-5BDF3425E20C}" type="pres">
      <dgm:prSet presAssocID="{F2B1FA2E-F1A9-49A8-B295-F7D056295D7E}" presName="compNode" presStyleCnt="0"/>
      <dgm:spPr/>
    </dgm:pt>
    <dgm:pt modelId="{489B5D82-ECB7-48BF-8F22-79114A7E79EA}" type="pres">
      <dgm:prSet presAssocID="{F2B1FA2E-F1A9-49A8-B295-F7D056295D7E}" presName="bkgdShape" presStyleLbl="node1" presStyleIdx="2" presStyleCnt="3"/>
      <dgm:spPr/>
      <dgm:t>
        <a:bodyPr/>
        <a:lstStyle/>
        <a:p>
          <a:endParaRPr lang="en-US"/>
        </a:p>
      </dgm:t>
    </dgm:pt>
    <dgm:pt modelId="{E4520609-FF52-4D4D-8FF3-A22648EF716E}" type="pres">
      <dgm:prSet presAssocID="{F2B1FA2E-F1A9-49A8-B295-F7D056295D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7E351-99A2-42F4-88DD-0A997A8ABECC}" type="pres">
      <dgm:prSet presAssocID="{F2B1FA2E-F1A9-49A8-B295-F7D056295D7E}" presName="invisiNode" presStyleLbl="node1" presStyleIdx="2" presStyleCnt="3"/>
      <dgm:spPr/>
    </dgm:pt>
    <dgm:pt modelId="{6682AD09-0A39-4056-A1A3-078484CFC6A8}" type="pres">
      <dgm:prSet presAssocID="{F2B1FA2E-F1A9-49A8-B295-F7D056295D7E}" presName="imagNode" presStyleLbl="fgImgPlace1" presStyleIdx="2" presStyleCnt="3"/>
      <dgm:spPr>
        <a:solidFill>
          <a:schemeClr val="accent5">
            <a:lumMod val="75000"/>
          </a:schemeClr>
        </a:solidFill>
      </dgm:spPr>
    </dgm:pt>
  </dgm:ptLst>
  <dgm:cxnLst>
    <dgm:cxn modelId="{F42DC261-48D2-4DF3-8AC5-D4AE9AE23753}" srcId="{036A208B-719D-44E4-AFC2-566B65899381}" destId="{60057DAB-2891-47F3-9E2C-269894756C45}" srcOrd="0" destOrd="0" parTransId="{66F2C25C-ACD1-46FA-B3F2-A36AAD69F306}" sibTransId="{97C42104-DEF0-41D4-806B-4EFB0F821D9C}"/>
    <dgm:cxn modelId="{CF4390DE-8F7C-451B-85B6-04CF211ACFB5}" type="presOf" srcId="{F2B1FA2E-F1A9-49A8-B295-F7D056295D7E}" destId="{489B5D82-ECB7-48BF-8F22-79114A7E79EA}" srcOrd="0" destOrd="0" presId="urn:microsoft.com/office/officeart/2005/8/layout/hList7#1"/>
    <dgm:cxn modelId="{25FBF910-B08E-4D1B-9C79-DFE5AB7335D8}" srcId="{036A208B-719D-44E4-AFC2-566B65899381}" destId="{F2B1FA2E-F1A9-49A8-B295-F7D056295D7E}" srcOrd="2" destOrd="0" parTransId="{35FBC427-1C6A-4E03-B510-4D5D45ADCD52}" sibTransId="{665E5C8F-0333-44D7-AB01-2D1400D16954}"/>
    <dgm:cxn modelId="{26944E61-AFFC-4884-8434-3EBCDA196934}" type="presOf" srcId="{F2B1FA2E-F1A9-49A8-B295-F7D056295D7E}" destId="{E4520609-FF52-4D4D-8FF3-A22648EF716E}" srcOrd="1" destOrd="0" presId="urn:microsoft.com/office/officeart/2005/8/layout/hList7#1"/>
    <dgm:cxn modelId="{6C179182-86DD-4DB5-A31F-F75D131E25E6}" type="presOf" srcId="{97C42104-DEF0-41D4-806B-4EFB0F821D9C}" destId="{E60C9C18-D864-484E-90EA-C9DAAB8C85B5}" srcOrd="0" destOrd="0" presId="urn:microsoft.com/office/officeart/2005/8/layout/hList7#1"/>
    <dgm:cxn modelId="{177187C2-C8D9-44AD-A0F9-0930509C545F}" type="presOf" srcId="{D91B151A-9F2E-47D9-8C7F-FA62809650CF}" destId="{37CA2D4B-9BF3-48A1-9395-C6C0564C514D}" srcOrd="1" destOrd="0" presId="urn:microsoft.com/office/officeart/2005/8/layout/hList7#1"/>
    <dgm:cxn modelId="{72CE46A8-9B8D-4918-930E-0C31AF23E2E4}" type="presOf" srcId="{D91B151A-9F2E-47D9-8C7F-FA62809650CF}" destId="{09A8DB22-9324-4336-9FAC-D06E339CD99A}" srcOrd="0" destOrd="0" presId="urn:microsoft.com/office/officeart/2005/8/layout/hList7#1"/>
    <dgm:cxn modelId="{DA11C5A3-5089-4A8F-BB8E-59812D27CEA7}" type="presOf" srcId="{60057DAB-2891-47F3-9E2C-269894756C45}" destId="{B9640F97-34AD-46B0-95AA-D4AA36FE0E82}" srcOrd="0" destOrd="0" presId="urn:microsoft.com/office/officeart/2005/8/layout/hList7#1"/>
    <dgm:cxn modelId="{729049FE-7C55-4F26-98ED-BFFC8C35B1FF}" type="presOf" srcId="{60057DAB-2891-47F3-9E2C-269894756C45}" destId="{EE68E0D8-9629-4528-BC9D-CD751271EE16}" srcOrd="1" destOrd="0" presId="urn:microsoft.com/office/officeart/2005/8/layout/hList7#1"/>
    <dgm:cxn modelId="{5EA5E295-0329-4DDB-8AEE-F7E83E615034}" srcId="{036A208B-719D-44E4-AFC2-566B65899381}" destId="{D91B151A-9F2E-47D9-8C7F-FA62809650CF}" srcOrd="1" destOrd="0" parTransId="{AAD216E4-60CD-4039-9D36-03707DFAC8D6}" sibTransId="{E1563086-BBE0-486D-A566-87EDE8887A73}"/>
    <dgm:cxn modelId="{B106B068-B8D4-45BE-B77A-D028037A7D39}" type="presOf" srcId="{036A208B-719D-44E4-AFC2-566B65899381}" destId="{D1928847-6B93-4E48-B8D4-A7404C7BF09B}" srcOrd="0" destOrd="0" presId="urn:microsoft.com/office/officeart/2005/8/layout/hList7#1"/>
    <dgm:cxn modelId="{7DE9DCA3-237E-41CC-8FC8-F30B2091448B}" type="presOf" srcId="{E1563086-BBE0-486D-A566-87EDE8887A73}" destId="{34AF4D48-0EB1-43EF-95BF-7B03CF63915F}" srcOrd="0" destOrd="0" presId="urn:microsoft.com/office/officeart/2005/8/layout/hList7#1"/>
    <dgm:cxn modelId="{E418EA15-14A0-484D-8D9E-50EB1A65C4D8}" type="presParOf" srcId="{D1928847-6B93-4E48-B8D4-A7404C7BF09B}" destId="{2F6B6342-6257-4F95-8E1C-4A13EE22643A}" srcOrd="0" destOrd="0" presId="urn:microsoft.com/office/officeart/2005/8/layout/hList7#1"/>
    <dgm:cxn modelId="{C07703AD-2842-4736-A8B5-B3D978FCBEE0}" type="presParOf" srcId="{D1928847-6B93-4E48-B8D4-A7404C7BF09B}" destId="{91D38B34-4674-4CE0-ADF0-C8B95B6C3BAD}" srcOrd="1" destOrd="0" presId="urn:microsoft.com/office/officeart/2005/8/layout/hList7#1"/>
    <dgm:cxn modelId="{304A4EF6-03D2-42D2-A3F0-14EF9C08DCC1}" type="presParOf" srcId="{91D38B34-4674-4CE0-ADF0-C8B95B6C3BAD}" destId="{C904C532-FCAE-49EF-90BE-0C26048E909F}" srcOrd="0" destOrd="0" presId="urn:microsoft.com/office/officeart/2005/8/layout/hList7#1"/>
    <dgm:cxn modelId="{EB90353B-D6CE-4D91-8CA9-254568FF406E}" type="presParOf" srcId="{C904C532-FCAE-49EF-90BE-0C26048E909F}" destId="{B9640F97-34AD-46B0-95AA-D4AA36FE0E82}" srcOrd="0" destOrd="0" presId="urn:microsoft.com/office/officeart/2005/8/layout/hList7#1"/>
    <dgm:cxn modelId="{C0AF0499-D6E0-409D-92F4-2E582F3A916C}" type="presParOf" srcId="{C904C532-FCAE-49EF-90BE-0C26048E909F}" destId="{EE68E0D8-9629-4528-BC9D-CD751271EE16}" srcOrd="1" destOrd="0" presId="urn:microsoft.com/office/officeart/2005/8/layout/hList7#1"/>
    <dgm:cxn modelId="{97A0907D-8713-4B42-8021-A926B5CA5BE7}" type="presParOf" srcId="{C904C532-FCAE-49EF-90BE-0C26048E909F}" destId="{59560B63-9BD6-4284-AFAD-6907A7001FD6}" srcOrd="2" destOrd="0" presId="urn:microsoft.com/office/officeart/2005/8/layout/hList7#1"/>
    <dgm:cxn modelId="{E6CE054F-375E-4465-A4F1-4963D581CC0D}" type="presParOf" srcId="{C904C532-FCAE-49EF-90BE-0C26048E909F}" destId="{6DF31F86-7633-4D2F-B403-438C9C1CFA9E}" srcOrd="3" destOrd="0" presId="urn:microsoft.com/office/officeart/2005/8/layout/hList7#1"/>
    <dgm:cxn modelId="{1168FEA1-EEAB-45BE-AA46-32C229273DB2}" type="presParOf" srcId="{91D38B34-4674-4CE0-ADF0-C8B95B6C3BAD}" destId="{E60C9C18-D864-484E-90EA-C9DAAB8C85B5}" srcOrd="1" destOrd="0" presId="urn:microsoft.com/office/officeart/2005/8/layout/hList7#1"/>
    <dgm:cxn modelId="{E05B1972-A062-4348-A399-CFB9F8339139}" type="presParOf" srcId="{91D38B34-4674-4CE0-ADF0-C8B95B6C3BAD}" destId="{B5D60E58-781B-4084-9958-143B7C3DA584}" srcOrd="2" destOrd="0" presId="urn:microsoft.com/office/officeart/2005/8/layout/hList7#1"/>
    <dgm:cxn modelId="{BE045629-38A4-4942-8AAE-0743BFAD2304}" type="presParOf" srcId="{B5D60E58-781B-4084-9958-143B7C3DA584}" destId="{09A8DB22-9324-4336-9FAC-D06E339CD99A}" srcOrd="0" destOrd="0" presId="urn:microsoft.com/office/officeart/2005/8/layout/hList7#1"/>
    <dgm:cxn modelId="{BEA82CB4-F25F-44A3-AB59-6B11C409B718}" type="presParOf" srcId="{B5D60E58-781B-4084-9958-143B7C3DA584}" destId="{37CA2D4B-9BF3-48A1-9395-C6C0564C514D}" srcOrd="1" destOrd="0" presId="urn:microsoft.com/office/officeart/2005/8/layout/hList7#1"/>
    <dgm:cxn modelId="{32C94673-2AD8-4742-A3C1-7A8E31850FF4}" type="presParOf" srcId="{B5D60E58-781B-4084-9958-143B7C3DA584}" destId="{4FBD90CB-58DB-470F-A0E9-F35679C85490}" srcOrd="2" destOrd="0" presId="urn:microsoft.com/office/officeart/2005/8/layout/hList7#1"/>
    <dgm:cxn modelId="{DF728994-7BE4-4FEC-9D5E-CBCD1B6E2A37}" type="presParOf" srcId="{B5D60E58-781B-4084-9958-143B7C3DA584}" destId="{CFE9B5F5-7760-48E8-87DD-DEC0F6522806}" srcOrd="3" destOrd="0" presId="urn:microsoft.com/office/officeart/2005/8/layout/hList7#1"/>
    <dgm:cxn modelId="{3EAFF27D-4401-4B05-99A6-5650FDC94B9C}" type="presParOf" srcId="{91D38B34-4674-4CE0-ADF0-C8B95B6C3BAD}" destId="{34AF4D48-0EB1-43EF-95BF-7B03CF63915F}" srcOrd="3" destOrd="0" presId="urn:microsoft.com/office/officeart/2005/8/layout/hList7#1"/>
    <dgm:cxn modelId="{E7A410E0-7391-41DF-9EBE-679EEA126CE7}" type="presParOf" srcId="{91D38B34-4674-4CE0-ADF0-C8B95B6C3BAD}" destId="{FF824970-4948-4B88-90DF-5BDF3425E20C}" srcOrd="4" destOrd="0" presId="urn:microsoft.com/office/officeart/2005/8/layout/hList7#1"/>
    <dgm:cxn modelId="{54635002-A868-48C9-A783-A3B5E4FC4BEB}" type="presParOf" srcId="{FF824970-4948-4B88-90DF-5BDF3425E20C}" destId="{489B5D82-ECB7-48BF-8F22-79114A7E79EA}" srcOrd="0" destOrd="0" presId="urn:microsoft.com/office/officeart/2005/8/layout/hList7#1"/>
    <dgm:cxn modelId="{A62D1A87-2234-4BF2-BCBA-9FD20DB702DD}" type="presParOf" srcId="{FF824970-4948-4B88-90DF-5BDF3425E20C}" destId="{E4520609-FF52-4D4D-8FF3-A22648EF716E}" srcOrd="1" destOrd="0" presId="urn:microsoft.com/office/officeart/2005/8/layout/hList7#1"/>
    <dgm:cxn modelId="{C00C893A-DF45-4B8E-9CC5-E6EB221C010E}" type="presParOf" srcId="{FF824970-4948-4B88-90DF-5BDF3425E20C}" destId="{6467E351-99A2-42F4-88DD-0A997A8ABECC}" srcOrd="2" destOrd="0" presId="urn:microsoft.com/office/officeart/2005/8/layout/hList7#1"/>
    <dgm:cxn modelId="{0EF3C045-A735-4D0D-9B7E-67208911534D}" type="presParOf" srcId="{FF824970-4948-4B88-90DF-5BDF3425E20C}" destId="{6682AD09-0A39-4056-A1A3-078484CFC6A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40F97-34AD-46B0-95AA-D4AA36FE0E82}">
      <dsp:nvSpPr>
        <dsp:cNvPr id="0" name=""/>
        <dsp:cNvSpPr/>
      </dsp:nvSpPr>
      <dsp:spPr>
        <a:xfrm>
          <a:off x="813" y="0"/>
          <a:ext cx="1265447" cy="190874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Interest Rate Risk</a:t>
          </a:r>
          <a:endParaRPr lang="en-US" sz="1800" kern="1200" dirty="0"/>
        </a:p>
      </dsp:txBody>
      <dsp:txXfrm>
        <a:off x="813" y="763497"/>
        <a:ext cx="1265447" cy="763497"/>
      </dsp:txXfrm>
    </dsp:sp>
    <dsp:sp modelId="{6DF31F86-7633-4D2F-B403-438C9C1CFA9E}">
      <dsp:nvSpPr>
        <dsp:cNvPr id="0" name=""/>
        <dsp:cNvSpPr/>
      </dsp:nvSpPr>
      <dsp:spPr>
        <a:xfrm>
          <a:off x="344244" y="95437"/>
          <a:ext cx="635611" cy="63561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8DB22-9324-4336-9FAC-D06E339CD99A}">
      <dsp:nvSpPr>
        <dsp:cNvPr id="0" name=""/>
        <dsp:cNvSpPr/>
      </dsp:nvSpPr>
      <dsp:spPr>
        <a:xfrm>
          <a:off x="1304224" y="0"/>
          <a:ext cx="1265447" cy="190874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Rent Risk</a:t>
          </a:r>
          <a:endParaRPr lang="en-US" sz="1800" kern="1200" dirty="0"/>
        </a:p>
      </dsp:txBody>
      <dsp:txXfrm>
        <a:off x="1304224" y="763497"/>
        <a:ext cx="1265447" cy="763497"/>
      </dsp:txXfrm>
    </dsp:sp>
    <dsp:sp modelId="{CFE9B5F5-7760-48E8-87DD-DEC0F6522806}">
      <dsp:nvSpPr>
        <dsp:cNvPr id="0" name=""/>
        <dsp:cNvSpPr/>
      </dsp:nvSpPr>
      <dsp:spPr>
        <a:xfrm>
          <a:off x="1619142" y="114524"/>
          <a:ext cx="635611" cy="63561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B5D82-ECB7-48BF-8F22-79114A7E79EA}">
      <dsp:nvSpPr>
        <dsp:cNvPr id="0" name=""/>
        <dsp:cNvSpPr/>
      </dsp:nvSpPr>
      <dsp:spPr>
        <a:xfrm>
          <a:off x="2607635" y="0"/>
          <a:ext cx="1265447" cy="1908743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Credit Risk</a:t>
          </a:r>
          <a:endParaRPr lang="en-US" sz="1800" kern="1200" dirty="0"/>
        </a:p>
      </dsp:txBody>
      <dsp:txXfrm>
        <a:off x="2607635" y="763497"/>
        <a:ext cx="1265447" cy="763497"/>
      </dsp:txXfrm>
    </dsp:sp>
    <dsp:sp modelId="{6682AD09-0A39-4056-A1A3-078484CFC6A8}">
      <dsp:nvSpPr>
        <dsp:cNvPr id="0" name=""/>
        <dsp:cNvSpPr/>
      </dsp:nvSpPr>
      <dsp:spPr>
        <a:xfrm>
          <a:off x="2922553" y="114524"/>
          <a:ext cx="635611" cy="635611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B6342-6257-4F95-8E1C-4A13EE22643A}">
      <dsp:nvSpPr>
        <dsp:cNvPr id="0" name=""/>
        <dsp:cNvSpPr/>
      </dsp:nvSpPr>
      <dsp:spPr>
        <a:xfrm rot="10800000">
          <a:off x="154955" y="1538027"/>
          <a:ext cx="3563984" cy="243281"/>
        </a:xfrm>
        <a:prstGeom prst="leftRightUpArrow">
          <a:avLst/>
        </a:prstGeom>
        <a:solidFill>
          <a:srgbClr val="FF0000"/>
        </a:solidFill>
        <a:ln w="25400" cap="sq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86779-8659-49C8-870F-4C4A4D92217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6604C-DD96-4EA9-8885-C27666AE9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8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604C-DD96-4EA9-8885-C27666AE9B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6604C-DD96-4EA9-8885-C27666AE9B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6" y="576072"/>
            <a:ext cx="4389120" cy="43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630936" y="2194560"/>
            <a:ext cx="8174736" cy="548640"/>
          </a:xfrm>
          <a:prstGeom prst="rect">
            <a:avLst/>
          </a:prstGeom>
        </p:spPr>
        <p:txBody>
          <a:bodyPr/>
          <a:lstStyle>
            <a:lvl1pPr>
              <a:buNone/>
              <a:defRPr sz="3000">
                <a:solidFill>
                  <a:srgbClr val="5F6062"/>
                </a:solidFill>
                <a:latin typeface="Univers LT Std 57 Cn" pitchFamily="34" charset="0"/>
              </a:defRPr>
            </a:lvl1pPr>
          </a:lstStyle>
          <a:p>
            <a:pPr lvl="0"/>
            <a:r>
              <a:rPr lang="en-US" dirty="0" smtClean="0"/>
              <a:t>Title Line 1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>
          <a:xfrm>
            <a:off x="630936" y="2670048"/>
            <a:ext cx="7845552" cy="731520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chemeClr val="tx1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Title Line 2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1" hasCustomPrompt="1"/>
          </p:nvPr>
        </p:nvSpPr>
        <p:spPr>
          <a:xfrm>
            <a:off x="630936" y="5257800"/>
            <a:ext cx="6400800" cy="393192"/>
          </a:xfrm>
          <a:prstGeom prst="rect">
            <a:avLst/>
          </a:prstGeom>
        </p:spPr>
        <p:txBody>
          <a:bodyPr/>
          <a:lstStyle>
            <a:lvl1pPr>
              <a:buNone/>
              <a:defRPr sz="2000" b="1">
                <a:solidFill>
                  <a:srgbClr val="5F6062"/>
                </a:solidFill>
                <a:latin typeface="Univers LT Std 47 Cn Lt" pitchFamily="34" charset="0"/>
              </a:defRPr>
            </a:lvl1pPr>
          </a:lstStyle>
          <a:p>
            <a:pPr lvl="0"/>
            <a:r>
              <a:rPr lang="en-US" dirty="0" smtClean="0"/>
              <a:t>Presenter’s  Name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2" hasCustomPrompt="1"/>
          </p:nvPr>
        </p:nvSpPr>
        <p:spPr>
          <a:xfrm>
            <a:off x="630936" y="5559552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None/>
              <a:defRPr sz="2000" baseline="0">
                <a:solidFill>
                  <a:srgbClr val="5F6062"/>
                </a:solidFill>
                <a:latin typeface="Univers LT Std 57 Cn" pitchFamily="34" charset="0"/>
              </a:defRPr>
            </a:lvl1pPr>
          </a:lstStyle>
          <a:p>
            <a:pPr lvl="0"/>
            <a:r>
              <a:rPr lang="en-US" dirty="0" smtClean="0"/>
              <a:t>City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0936" y="5867400"/>
            <a:ext cx="6400800" cy="304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2000">
                <a:solidFill>
                  <a:srgbClr val="5F6062"/>
                </a:solidFill>
                <a:latin typeface="Univers LT Std 57 Cn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Month, Year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118872" y="118872"/>
            <a:ext cx="8915400" cy="6629400"/>
          </a:xfrm>
          <a:prstGeom prst="rect">
            <a:avLst/>
          </a:prstGeom>
          <a:noFill/>
          <a:ln w="228600">
            <a:solidFill>
              <a:srgbClr val="7AA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0352"/>
            <a:ext cx="7772400" cy="630936"/>
          </a:xfrm>
          <a:prstGeom prst="rect">
            <a:avLst/>
          </a:prstGeom>
        </p:spPr>
        <p:txBody>
          <a:bodyPr anchor="t" anchorCtr="0"/>
          <a:lstStyle>
            <a:lvl1pPr algn="l">
              <a:defRPr sz="3000" b="0" i="0">
                <a:solidFill>
                  <a:schemeClr val="tx1"/>
                </a:solidFill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>
                <a:solidFill>
                  <a:srgbClr val="5F6062"/>
                </a:solidFill>
                <a:latin typeface="Univers LT Std 47 Cn L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Picture Caption Text</a:t>
            </a: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85800" y="530352"/>
            <a:ext cx="8229600" cy="630936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  <a:latin typeface="Univers LT Std 47 Cn Lt" pitchFamily="34" charset="0"/>
              </a:defRPr>
            </a:lvl1pPr>
            <a:lvl2pPr>
              <a:buClr>
                <a:schemeClr val="tx1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chemeClr val="tx1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-Numbered Bull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  <a:latin typeface="Univers LT Std 47 Cn Lt" pitchFamily="34" charset="0"/>
              </a:defRPr>
            </a:lvl1pPr>
            <a:lvl2pPr marL="800100" indent="-342900">
              <a:buClr>
                <a:srgbClr val="00674E"/>
              </a:buClr>
              <a:buFont typeface="+mj-lt"/>
              <a:buAutoNum type="arabicPeriod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 marL="1257300" indent="-342900">
              <a:buClr>
                <a:srgbClr val="00674E"/>
              </a:buClr>
              <a:buFont typeface="+mj-lt"/>
              <a:buAutoNum type="alphaLcParenR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 marL="1714500" indent="-342900">
              <a:buClr>
                <a:srgbClr val="00674E"/>
              </a:buClr>
              <a:buFont typeface="+mj-lt"/>
              <a:buAutoNum type="arabicPeriod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 marL="2171700" indent="-342900">
              <a:buClr>
                <a:srgbClr val="00674E"/>
              </a:buClr>
              <a:buFont typeface="+mj-lt"/>
              <a:buAutoNum type="arabicPeriod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85800" y="530352"/>
            <a:ext cx="8229600" cy="630936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5F6062"/>
                </a:solidFill>
                <a:latin typeface="Univers LT Std 47 Cn L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  <a:latin typeface="Univers LT Std 47 Cn Lt" pitchFamily="34" charset="0"/>
              </a:defRPr>
            </a:lvl1pPr>
            <a:lvl2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  <a:latin typeface="Univers LT Std 47 Cn Lt" pitchFamily="34" charset="0"/>
              </a:defRPr>
            </a:lvl1pPr>
            <a:lvl2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530352"/>
            <a:ext cx="8229600" cy="630936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latin typeface="Univers LT Std 47 Cn L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5F6062"/>
                </a:solidFill>
                <a:latin typeface="Univers LT Std 47 Cn Lt" pitchFamily="34" charset="0"/>
              </a:defRPr>
            </a:lvl1pPr>
            <a:lvl2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latin typeface="Univers LT Std 47 Cn L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5F6062"/>
                </a:solidFill>
                <a:latin typeface="Univers LT Std 47 Cn Lt" pitchFamily="34" charset="0"/>
              </a:defRPr>
            </a:lvl1pPr>
            <a:lvl2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rgbClr val="60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530352"/>
            <a:ext cx="8229600" cy="630936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530352"/>
            <a:ext cx="8229600" cy="630936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Univers LT Std 57 C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 flipV="1">
            <a:off x="762000" y="1136650"/>
            <a:ext cx="7467600" cy="6350"/>
          </a:xfrm>
          <a:prstGeom prst="line">
            <a:avLst/>
          </a:prstGeom>
          <a:noFill/>
          <a:ln w="9525">
            <a:solidFill>
              <a:srgbClr val="7AA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latin typeface="Univers LT Std 47 Cn L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  <a:latin typeface="Univers LT Std 47 Cn Lt" pitchFamily="34" charset="0"/>
              </a:defRPr>
            </a:lvl1pPr>
            <a:lvl2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2pPr>
            <a:lvl3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3pPr>
            <a:lvl4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4pPr>
            <a:lvl5pPr>
              <a:buClr>
                <a:srgbClr val="5F6062"/>
              </a:buClr>
              <a:buFont typeface="Arial" pitchFamily="34" charset="0"/>
              <a:buChar char="•"/>
              <a:defRPr sz="1800">
                <a:solidFill>
                  <a:srgbClr val="5F6062"/>
                </a:solidFill>
                <a:latin typeface="Univers LT Std 47 Cn L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5F6062"/>
                </a:solidFill>
                <a:latin typeface="Univers LT Std 47 Cn L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18872" y="118872"/>
            <a:ext cx="8915400" cy="6629400"/>
          </a:xfrm>
          <a:prstGeom prst="rect">
            <a:avLst/>
          </a:prstGeom>
          <a:noFill/>
          <a:ln w="228600">
            <a:solidFill>
              <a:srgbClr val="7AA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8952" y="6245352"/>
            <a:ext cx="2486956" cy="2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3249613" y="6199188"/>
            <a:ext cx="234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808080"/>
                </a:solidFill>
                <a:latin typeface="Univers LT Std 57 Cn" pitchFamily="34" charset="0"/>
              </a:rPr>
              <a:t>www.northinfo.com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70648" y="6199632"/>
            <a:ext cx="914400" cy="301752"/>
          </a:xfrm>
          <a:prstGeom prst="rect">
            <a:avLst/>
          </a:prstGeom>
        </p:spPr>
        <p:txBody>
          <a:bodyPr vert="horz" lIns="91440" tIns="0" rIns="45720" bIns="0" rtlCol="0" anchor="ctr"/>
          <a:lstStyle>
            <a:lvl1pPr algn="r">
              <a:defRPr sz="1400">
                <a:solidFill>
                  <a:srgbClr val="808080"/>
                </a:solidFill>
                <a:latin typeface="Univers LT Std 57 Cn" pitchFamily="34" charset="0"/>
              </a:defRPr>
            </a:lvl1pPr>
          </a:lstStyle>
          <a:p>
            <a:r>
              <a:rPr lang="en-US" dirty="0" smtClean="0"/>
              <a:t>Slide </a:t>
            </a:r>
            <a:fld id="{7FE5250B-E1E9-4A25-85B1-AEBB0CB735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845552" cy="731520"/>
          </a:xfrm>
        </p:spPr>
        <p:txBody>
          <a:bodyPr/>
          <a:lstStyle/>
          <a:p>
            <a:pPr algn="ctr"/>
            <a:r>
              <a:rPr lang="en-US" b="1" dirty="0" smtClean="0"/>
              <a:t>Optimal Deal Flow For Illiquid </a:t>
            </a:r>
            <a:r>
              <a:rPr lang="en-US" b="1" dirty="0" smtClean="0"/>
              <a:t>Assets</a:t>
            </a:r>
            <a:endParaRPr lang="en-US" sz="3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Emilian </a:t>
            </a:r>
            <a:r>
              <a:rPr lang="en-US" dirty="0" err="1" smtClean="0"/>
              <a:t>Belev</a:t>
            </a:r>
            <a:r>
              <a:rPr lang="en-US" dirty="0" smtClean="0"/>
              <a:t>, CFA and Richard Gold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QWAFAFEW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September 15,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Northfield’s Private Equity Model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161"/>
          <p:cNvGrpSpPr/>
          <p:nvPr/>
        </p:nvGrpSpPr>
        <p:grpSpPr>
          <a:xfrm>
            <a:off x="2133600" y="1752600"/>
            <a:ext cx="4876800" cy="4191000"/>
            <a:chOff x="2028825" y="1307098"/>
            <a:chExt cx="4981575" cy="4658505"/>
          </a:xfrm>
        </p:grpSpPr>
        <p:sp>
          <p:nvSpPr>
            <p:cNvPr id="6" name="Rectangle 5"/>
            <p:cNvSpPr/>
            <p:nvPr/>
          </p:nvSpPr>
          <p:spPr>
            <a:xfrm>
              <a:off x="2028825" y="1307098"/>
              <a:ext cx="1352550" cy="671931"/>
            </a:xfrm>
            <a:prstGeom prst="rect">
              <a:avLst/>
            </a:prstGeom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/>
                <a:t>MORTGAGE</a:t>
              </a:r>
            </a:p>
            <a:p>
              <a:pPr algn="ctr"/>
              <a:r>
                <a:rPr lang="en-US" sz="1100" b="1" dirty="0"/>
                <a:t>FINANCING</a:t>
              </a:r>
            </a:p>
            <a:p>
              <a:pPr algn="ctr"/>
              <a:r>
                <a:rPr lang="en-US" sz="1100" b="1" dirty="0"/>
                <a:t>(SHORT)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9050" y="1323975"/>
              <a:ext cx="1352550" cy="657225"/>
            </a:xfrm>
            <a:prstGeom prst="rect">
              <a:avLst/>
            </a:prstGeom>
            <a:ln w="31750"/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/>
                <a:t>STEADY STATE</a:t>
              </a:r>
              <a:endParaRPr lang="en-US" sz="1100" b="1" baseline="0" dirty="0"/>
            </a:p>
            <a:p>
              <a:pPr algn="ctr"/>
              <a:r>
                <a:rPr lang="en-US" sz="1100" b="1" baseline="0" dirty="0"/>
                <a:t>CASH FLOW</a:t>
              </a:r>
            </a:p>
            <a:p>
              <a:pPr algn="ctr"/>
              <a:r>
                <a:rPr lang="en-US" sz="1100" b="1" baseline="0" dirty="0"/>
                <a:t>(LONG)</a:t>
              </a:r>
              <a:endParaRPr lang="en-US" sz="11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332" y="1323975"/>
              <a:ext cx="1401068" cy="657225"/>
            </a:xfrm>
            <a:prstGeom prst="rect">
              <a:avLst/>
            </a:prstGeom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/>
                <a:t>RENT/CONTRACTAL OBLIGATION</a:t>
              </a:r>
              <a:endParaRPr lang="en-US" sz="1100" b="1" dirty="0"/>
            </a:p>
            <a:p>
              <a:pPr algn="ctr"/>
              <a:r>
                <a:rPr lang="en-US" sz="1100" b="1" dirty="0"/>
                <a:t>VOLATILITY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435011" y="1991474"/>
              <a:ext cx="0" cy="304800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258620" y="2602197"/>
              <a:ext cx="614363" cy="4763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889660" y="1988049"/>
              <a:ext cx="2" cy="304800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150724" y="2286000"/>
              <a:ext cx="1114425" cy="6477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/>
                <a:t>TIME </a:t>
              </a:r>
            </a:p>
            <a:p>
              <a:pPr algn="ctr"/>
              <a:r>
                <a:rPr lang="en-US" sz="1100" dirty="0"/>
                <a:t>VALUE</a:t>
              </a:r>
              <a:r>
                <a:rPr lang="en-US" sz="1100" baseline="0" dirty="0"/>
                <a:t> OF</a:t>
              </a:r>
            </a:p>
            <a:p>
              <a:pPr algn="ctr"/>
              <a:r>
                <a:rPr lang="en-US" sz="1100" baseline="0" dirty="0"/>
                <a:t>MONEY</a:t>
              </a:r>
              <a:endParaRPr lang="en-US" sz="11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78119" y="2298147"/>
              <a:ext cx="1114425" cy="6477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/>
                <a:t>CREDIT</a:t>
              </a:r>
            </a:p>
            <a:p>
              <a:pPr algn="ctr"/>
              <a:r>
                <a:rPr lang="en-US" sz="1000" dirty="0" smtClean="0"/>
                <a:t>RISK</a:t>
              </a:r>
              <a:endParaRPr lang="en-US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0" y="2286000"/>
              <a:ext cx="1114425" cy="65722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CHANGE IN </a:t>
              </a:r>
              <a:endParaRPr lang="en-US" sz="1100" dirty="0"/>
            </a:p>
            <a:p>
              <a:pPr algn="ctr"/>
              <a:r>
                <a:rPr lang="en-US" sz="1100" dirty="0"/>
                <a:t>RENT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705528" y="1969213"/>
              <a:ext cx="2747" cy="316787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800475" y="4343400"/>
              <a:ext cx="1352550" cy="6572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GLOBAL RISK MODEL</a:t>
              </a:r>
              <a:endParaRPr lang="en-US" sz="1100" b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4476751" y="4002883"/>
              <a:ext cx="2380" cy="319086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49"/>
            <p:cNvCxnSpPr>
              <a:endCxn id="36" idx="2"/>
            </p:cNvCxnSpPr>
            <p:nvPr/>
          </p:nvCxnSpPr>
          <p:spPr>
            <a:xfrm rot="10800000">
              <a:off x="2712806" y="3970895"/>
              <a:ext cx="1070405" cy="681498"/>
            </a:xfrm>
            <a:prstGeom prst="bent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6" idx="3"/>
            </p:cNvCxnSpPr>
            <p:nvPr/>
          </p:nvCxnSpPr>
          <p:spPr>
            <a:xfrm flipV="1">
              <a:off x="5153025" y="4009292"/>
              <a:ext cx="745357" cy="662721"/>
            </a:xfrm>
            <a:prstGeom prst="bentConnector3">
              <a:avLst>
                <a:gd name="adj1" fmla="val 100002"/>
              </a:avLst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 flipH="1">
              <a:off x="3046191" y="5308378"/>
              <a:ext cx="2876550" cy="6572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b="1" dirty="0" smtClean="0"/>
                <a:t>PORTFOLIO</a:t>
              </a:r>
              <a:endParaRPr lang="en-US" sz="1100" b="1" dirty="0"/>
            </a:p>
            <a:p>
              <a:pPr algn="ctr"/>
              <a:r>
                <a:rPr lang="en-US" sz="1100" b="1" dirty="0"/>
                <a:t>RISK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2307431" y="2938463"/>
              <a:ext cx="2382" cy="330993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82"/>
            <p:cNvCxnSpPr>
              <a:endCxn id="20" idx="1"/>
            </p:cNvCxnSpPr>
            <p:nvPr/>
          </p:nvCxnSpPr>
          <p:spPr>
            <a:xfrm rot="5400000">
              <a:off x="5123260" y="4059413"/>
              <a:ext cx="2377060" cy="778097"/>
            </a:xfrm>
            <a:prstGeom prst="bentConnector2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138738" y="3276600"/>
              <a:ext cx="4566862" cy="9312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107531" y="2931319"/>
              <a:ext cx="725" cy="339403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2309019" y="3307557"/>
              <a:ext cx="1" cy="330994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055269" y="2955131"/>
              <a:ext cx="7144" cy="309563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800600" y="2946723"/>
              <a:ext cx="1" cy="320352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598318" y="2958629"/>
              <a:ext cx="1" cy="320352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243637" y="2953867"/>
              <a:ext cx="1" cy="320352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3106738" y="3305176"/>
              <a:ext cx="1" cy="330994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060032" y="3300413"/>
              <a:ext cx="2381" cy="342900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795838" y="3300415"/>
              <a:ext cx="4763" cy="342898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595938" y="3298032"/>
              <a:ext cx="2381" cy="342900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6238876" y="3293270"/>
              <a:ext cx="2381" cy="342900"/>
            </a:xfrm>
            <a:prstGeom prst="straightConnector1">
              <a:avLst/>
            </a:prstGeom>
            <a:ln w="38100" cmpd="sng">
              <a:solidFill>
                <a:srgbClr val="00B05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883846" y="3693138"/>
              <a:ext cx="1142999" cy="27566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ysClr val="windowText" lastClr="000000"/>
                  </a:solidFill>
                </a:rPr>
                <a:t>RISK FACTORS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41306" y="3695230"/>
              <a:ext cx="1142999" cy="27566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ysClr val="windowText" lastClr="000000"/>
                  </a:solidFill>
                </a:rPr>
                <a:t>RISK FACTORS</a:t>
              </a:r>
              <a:endParaRPr lang="en-US" sz="10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3684867"/>
              <a:ext cx="1142999" cy="27566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b="1" dirty="0" smtClean="0">
                  <a:solidFill>
                    <a:sysClr val="windowText" lastClr="000000"/>
                  </a:solidFill>
                </a:rPr>
                <a:t>RISK FACTORS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Real Estate Model 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4" name="Group 20"/>
          <p:cNvGrpSpPr/>
          <p:nvPr/>
        </p:nvGrpSpPr>
        <p:grpSpPr>
          <a:xfrm>
            <a:off x="3938280" y="3925617"/>
            <a:ext cx="1292599" cy="1938981"/>
            <a:chOff x="3217223" y="3580410"/>
            <a:chExt cx="848049" cy="1290790"/>
          </a:xfrm>
        </p:grpSpPr>
        <p:sp>
          <p:nvSpPr>
            <p:cNvPr id="5" name="Rounded Rectangle 4"/>
            <p:cNvSpPr/>
            <p:nvPr/>
          </p:nvSpPr>
          <p:spPr>
            <a:xfrm>
              <a:off x="3217223" y="3580410"/>
              <a:ext cx="830235" cy="1272985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235037" y="4179126"/>
              <a:ext cx="830235" cy="69207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4912" tIns="184912" rIns="184912" bIns="184912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bg1"/>
                  </a:solidFill>
                </a:rPr>
                <a:t>Total Risk</a:t>
              </a:r>
              <a:endParaRPr lang="en-US" sz="16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9"/>
            <p:cNvSpPr txBox="1"/>
            <p:nvPr/>
          </p:nvSpPr>
          <p:spPr>
            <a:xfrm>
              <a:off x="3429000" y="3733800"/>
              <a:ext cx="457200" cy="225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 smtClean="0"/>
                <a:t>XX%</a:t>
              </a:r>
              <a:endParaRPr lang="en-US" sz="16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429000" y="3657600"/>
              <a:ext cx="423129" cy="42312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13"/>
            <p:cNvSpPr txBox="1"/>
            <p:nvPr/>
          </p:nvSpPr>
          <p:spPr>
            <a:xfrm>
              <a:off x="3417123" y="3727078"/>
              <a:ext cx="457200" cy="2048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/>
                <a:t>17.3</a:t>
              </a:r>
              <a:r>
                <a:rPr lang="en-US" sz="1000" b="1" dirty="0" smtClean="0"/>
                <a:t>%</a:t>
              </a:r>
              <a:endParaRPr lang="en-US" sz="1000" b="1" dirty="0"/>
            </a:p>
          </p:txBody>
        </p:sp>
      </p:grpSp>
      <p:graphicFrame>
        <p:nvGraphicFramePr>
          <p:cNvPr id="10" name="Diagram 9"/>
          <p:cNvGraphicFramePr/>
          <p:nvPr/>
        </p:nvGraphicFramePr>
        <p:xfrm>
          <a:off x="2635052" y="1981200"/>
          <a:ext cx="3873896" cy="1908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8"/>
          <p:cNvSpPr txBox="1"/>
          <p:nvPr/>
        </p:nvSpPr>
        <p:spPr>
          <a:xfrm>
            <a:off x="2945775" y="2198545"/>
            <a:ext cx="696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16.1%</a:t>
            </a:r>
            <a:endParaRPr lang="en-US" sz="1400" b="1" dirty="0"/>
          </a:p>
        </p:txBody>
      </p:sp>
      <p:sp>
        <p:nvSpPr>
          <p:cNvPr id="12" name="TextBox 10"/>
          <p:cNvSpPr txBox="1"/>
          <p:nvPr/>
        </p:nvSpPr>
        <p:spPr>
          <a:xfrm>
            <a:off x="5538660" y="2210129"/>
            <a:ext cx="696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3.9%</a:t>
            </a:r>
            <a:endParaRPr lang="en-US" sz="1400" b="1" dirty="0"/>
          </a:p>
        </p:txBody>
      </p:sp>
      <p:sp>
        <p:nvSpPr>
          <p:cNvPr id="13" name="TextBox 11"/>
          <p:cNvSpPr txBox="1"/>
          <p:nvPr/>
        </p:nvSpPr>
        <p:spPr>
          <a:xfrm>
            <a:off x="4236937" y="2204491"/>
            <a:ext cx="6968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5.1%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3037" y="1219200"/>
            <a:ext cx="625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Univers LT Std 57 Cn" pitchFamily="34" charset="0"/>
              </a:rPr>
              <a:t>Risk Profile:  A Sample US Apartment Building</a:t>
            </a:r>
          </a:p>
          <a:p>
            <a:pPr algn="ctr"/>
            <a:r>
              <a:rPr lang="en-US" b="1" dirty="0" smtClean="0">
                <a:latin typeface="Univers LT Std 57 Cn" pitchFamily="34" charset="0"/>
              </a:rPr>
              <a:t>Risk by Source</a:t>
            </a:r>
            <a:endParaRPr lang="en-US" b="1" dirty="0">
              <a:latin typeface="Univers LT Std 57 Cn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 </a:t>
            </a:r>
            <a:r>
              <a:rPr lang="en-US" dirty="0"/>
              <a:t>Estimating </a:t>
            </a:r>
            <a:r>
              <a:rPr lang="en-US" dirty="0" smtClean="0"/>
              <a:t>Downside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Merton real option analysis has been in existence for while and with a wide range of applications – from analysis of firms to credit.  The key idea: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b="1" dirty="0" smtClean="0"/>
              <a:t>	Debt</a:t>
            </a:r>
            <a:r>
              <a:rPr lang="en-US" dirty="0" smtClean="0"/>
              <a:t> – level to which we measure loss – a strike price</a:t>
            </a:r>
          </a:p>
          <a:p>
            <a:pPr marL="0" indent="0"/>
            <a:r>
              <a:rPr lang="en-US" b="1" dirty="0"/>
              <a:t>	</a:t>
            </a:r>
            <a:r>
              <a:rPr lang="en-US" b="1" dirty="0" smtClean="0"/>
              <a:t>Underlying</a:t>
            </a:r>
            <a:r>
              <a:rPr lang="en-US" dirty="0" smtClean="0"/>
              <a:t> – the collateral with its volatility and value</a:t>
            </a:r>
          </a:p>
          <a:p>
            <a:pPr marL="0" indent="0"/>
            <a:r>
              <a:rPr lang="en-US" b="1" dirty="0"/>
              <a:t>	</a:t>
            </a:r>
            <a:r>
              <a:rPr lang="en-US" b="1" dirty="0" smtClean="0"/>
              <a:t>Estimation</a:t>
            </a:r>
            <a:r>
              <a:rPr lang="en-US" dirty="0" smtClean="0"/>
              <a:t> – done with an option pricing model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same spirit, but different setting, we can use </a:t>
            </a:r>
            <a:endParaRPr lang="en-US" dirty="0"/>
          </a:p>
          <a:p>
            <a:pPr marL="0" indent="0"/>
            <a:r>
              <a:rPr lang="en-US" b="1" dirty="0" smtClean="0"/>
              <a:t>	Offer Price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i="1" dirty="0"/>
              <a:t>level to which we measure loss – a strike price</a:t>
            </a:r>
          </a:p>
          <a:p>
            <a:pPr marL="0" indent="0"/>
            <a:r>
              <a:rPr lang="en-US" b="1" dirty="0"/>
              <a:t>	Underlying</a:t>
            </a:r>
            <a:r>
              <a:rPr lang="en-US" dirty="0"/>
              <a:t> – </a:t>
            </a:r>
            <a:r>
              <a:rPr lang="en-US" i="1" dirty="0"/>
              <a:t>the </a:t>
            </a:r>
            <a:r>
              <a:rPr lang="en-US" i="1" dirty="0" smtClean="0"/>
              <a:t>illiquid assets future cash flows </a:t>
            </a:r>
            <a:r>
              <a:rPr lang="en-US" i="1" dirty="0"/>
              <a:t>with </a:t>
            </a:r>
            <a:r>
              <a:rPr lang="en-US" i="1" dirty="0" smtClean="0"/>
              <a:t>their </a:t>
            </a:r>
            <a:r>
              <a:rPr lang="en-US" i="1" dirty="0"/>
              <a:t>volatility </a:t>
            </a:r>
            <a:r>
              <a:rPr lang="en-US" i="1" dirty="0" smtClean="0"/>
              <a:t>		and present value</a:t>
            </a:r>
            <a:endParaRPr lang="en-US" i="1" dirty="0"/>
          </a:p>
          <a:p>
            <a:pPr marL="0" indent="0"/>
            <a:r>
              <a:rPr lang="en-US" b="1" dirty="0"/>
              <a:t>	Estimation</a:t>
            </a:r>
            <a:r>
              <a:rPr lang="en-US" dirty="0"/>
              <a:t> – </a:t>
            </a:r>
            <a:r>
              <a:rPr lang="en-US" i="1" dirty="0"/>
              <a:t>done with an option pricing model</a:t>
            </a:r>
          </a:p>
          <a:p>
            <a:pPr marL="685800" lvl="1"/>
            <a:endParaRPr lang="en-US" dirty="0" smtClean="0"/>
          </a:p>
          <a:p>
            <a:pPr marL="0" indent="0"/>
            <a:r>
              <a:rPr lang="en-US" dirty="0"/>
              <a:t>	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 Estimating Downside </a:t>
            </a:r>
            <a:r>
              <a:rPr lang="en-US" dirty="0" smtClean="0"/>
              <a:t>Impact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1700" dirty="0" smtClean="0"/>
                  <a:t>A buyer in an investment is short a put on the asset underperformance, which the seller of the investor is long.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1700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sz="1700" dirty="0" smtClean="0"/>
                  <a:t>Treat </a:t>
                </a:r>
                <a:r>
                  <a:rPr lang="en-US" sz="1700" dirty="0"/>
                  <a:t>the incremental volatility as the effective volatility of the asset underlying the put.  </a:t>
                </a:r>
                <a:r>
                  <a:rPr lang="en-US" sz="1700" dirty="0" smtClean="0"/>
                  <a:t>The </a:t>
                </a:r>
                <a:r>
                  <a:rPr lang="en-US" sz="1700" dirty="0"/>
                  <a:t>strike price of the </a:t>
                </a:r>
                <a:r>
                  <a:rPr lang="en-US" sz="1700" dirty="0" smtClean="0"/>
                  <a:t>put </a:t>
                </a:r>
                <a:r>
                  <a:rPr lang="en-US" sz="1700" dirty="0"/>
                  <a:t>is the offer price for the new </a:t>
                </a:r>
                <a:r>
                  <a:rPr lang="en-US" sz="1700" dirty="0" smtClean="0"/>
                  <a:t>asset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dirty="0"/>
              </a:p>
              <a:p>
                <a:pPr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𝑰𝒎𝒑𝒖𝒕𝒆𝒅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𝑁𝑒𝑤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𝐼𝑛𝑣𝑒𝑠𝑡𝑚𝑒𝑛𝑡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𝑁𝑒𝑤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𝐼𝑛𝑣𝑒𝑠𝑡𝑚𝑒𝑛𝑡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𝐶𝑢𝑟𝑟𝑒𝑛𝑡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𝑃𝑜𝑟𝑡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.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𝑁𝑒𝑤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𝐼𝑛𝑣𝑒𝑠𝑡𝑚𝑒𝑛𝑡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𝐶𝑂𝑉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𝑁𝑒𝑤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𝐼𝑛𝑣𝑒𝑠𝑡𝑚𝑒𝑛𝑡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𝐶𝑢𝑟𝑟𝑒𝑛𝑡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𝑃𝑜𝑟𝑡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.</m:t>
                                </m:r>
                              </m:sub>
                            </m:sSub>
                          </m:e>
                        </m:rad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𝑁𝑒𝑤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𝐼𝑛𝑣𝑒𝑠𝑡𝑚𝑒𝑛𝑡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   </a:t>
                </a:r>
                <a:endParaRPr lang="en-US" dirty="0"/>
              </a:p>
              <a:p>
                <a:pPr>
                  <a:buFont typeface="Arial" pitchFamily="34" charset="0"/>
                  <a:buChar char="•"/>
                </a:pPr>
                <a:endParaRPr lang="en-US" sz="1600" dirty="0"/>
              </a:p>
              <a:p>
                <a:pPr>
                  <a:buFont typeface="Arial" pitchFamily="34" charset="0"/>
                  <a:buChar char="•"/>
                </a:pPr>
                <a:r>
                  <a:rPr lang="en-US" sz="1700" dirty="0"/>
                  <a:t>The </a:t>
                </a:r>
                <a:r>
                  <a:rPr lang="en-US" sz="1700" dirty="0" smtClean="0"/>
                  <a:t>result is the </a:t>
                </a:r>
                <a:r>
                  <a:rPr lang="en-US" sz="1700" dirty="0"/>
                  <a:t>dollar </a:t>
                </a:r>
                <a:r>
                  <a:rPr lang="en-US" sz="1700" dirty="0" smtClean="0"/>
                  <a:t>value an investor assigns </a:t>
                </a:r>
                <a:r>
                  <a:rPr lang="en-US" sz="1700" dirty="0"/>
                  <a:t>to the estimate downside </a:t>
                </a:r>
                <a:r>
                  <a:rPr lang="en-US" sz="1700" dirty="0" smtClean="0"/>
                  <a:t>impact.   Option </a:t>
                </a:r>
                <a:r>
                  <a:rPr lang="en-US" sz="1700" dirty="0"/>
                  <a:t>theory agrees with intuition – the higher the offer price (put strike) – the higher the downside potential and risk.  Also, the higher the (incremental) volatility the higher the downside risk.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4" t="-404" r="-2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Calculating Risk-Adjusted NPV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Subtract the value of the loss-related </a:t>
            </a:r>
            <a:r>
              <a:rPr lang="en-US" sz="2000" dirty="0"/>
              <a:t>p</a:t>
            </a:r>
            <a:r>
              <a:rPr lang="en-US" sz="2000" dirty="0" smtClean="0"/>
              <a:t>ut from the baseline NPV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We perform steps 1-4 for all assets and combination of assets that sum to or less than the budget constraint.  Combinations should potentially include some cash, and should not have an overlap of </a:t>
            </a:r>
            <a:r>
              <a:rPr lang="en-US" sz="2000" dirty="0"/>
              <a:t> </a:t>
            </a:r>
            <a:r>
              <a:rPr lang="en-US" sz="2000" dirty="0" smtClean="0"/>
              <a:t>assets included in them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sum of all asset and combinations in any decision making cycle (usually a week to a month) and within constraint of investable cash per investment portfolio is usually in the vicinity of 10-20 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Modern technology makes the turnaround of all calculations involved in this process completely tractable</a:t>
            </a:r>
            <a:endParaRPr lang="pt-BR" sz="2000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362200" y="4861026"/>
            <a:ext cx="609600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991777" y="4206794"/>
            <a:ext cx="1980023" cy="1355806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 rot="5400000">
            <a:off x="610189" y="3940683"/>
            <a:ext cx="1447800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447800" y="3709416"/>
            <a:ext cx="704262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5: 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sort all investment possibilities by Risk-Adjusted NPV in descending order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cutoff point will be the acceptance threshold for possibilities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162300" y="4648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5574268"/>
            <a:ext cx="548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914400" y="2754868"/>
            <a:ext cx="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3000" y="2754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Adj. NPV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4964668"/>
            <a:ext cx="181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Capital Employed</a:t>
            </a:r>
            <a:endParaRPr lang="en-US" dirty="0"/>
          </a:p>
        </p:txBody>
      </p:sp>
      <p:cxnSp>
        <p:nvCxnSpPr>
          <p:cNvPr id="19" name="Elbow Connector 18"/>
          <p:cNvCxnSpPr/>
          <p:nvPr/>
        </p:nvCxnSpPr>
        <p:spPr>
          <a:xfrm>
            <a:off x="914400" y="3440668"/>
            <a:ext cx="1295400" cy="152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16200000" flipH="1">
            <a:off x="2076450" y="3726418"/>
            <a:ext cx="571500" cy="3048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514600" y="4164568"/>
            <a:ext cx="1295400" cy="4953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3679567" y="4790301"/>
            <a:ext cx="489466" cy="228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4038600" y="5149334"/>
            <a:ext cx="1447800" cy="1846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05200" y="2754868"/>
            <a:ext cx="0" cy="2819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14600" y="55742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Capital Constraint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295400" y="511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 Region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914401" y="5334000"/>
            <a:ext cx="244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19400" y="5334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2362200" y="4429388"/>
            <a:ext cx="1447800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5: </a:t>
            </a:r>
            <a:r>
              <a:rPr lang="en-US" dirty="0"/>
              <a:t>Capital </a:t>
            </a:r>
            <a:r>
              <a:rPr lang="en-US" dirty="0" smtClean="0"/>
              <a:t>Budgeting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cost of capital due to borrowing will contribute to increasing present value of financing cash flows (discounted at the risk-free rate), presenting a dynamic capital constraint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14400" y="5188112"/>
            <a:ext cx="548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4273712"/>
            <a:ext cx="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14400" y="2365456"/>
            <a:ext cx="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3000" y="245332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Adj. NPV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98364" y="5345668"/>
            <a:ext cx="1814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Capital Employed</a:t>
            </a:r>
            <a:endParaRPr lang="en-US" dirty="0"/>
          </a:p>
        </p:txBody>
      </p:sp>
      <p:cxnSp>
        <p:nvCxnSpPr>
          <p:cNvPr id="28" name="Elbow Connector 27"/>
          <p:cNvCxnSpPr/>
          <p:nvPr/>
        </p:nvCxnSpPr>
        <p:spPr>
          <a:xfrm>
            <a:off x="914400" y="3051256"/>
            <a:ext cx="1295400" cy="152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16200000" flipH="1">
            <a:off x="2076450" y="3337006"/>
            <a:ext cx="571500" cy="3048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2514600" y="3775156"/>
            <a:ext cx="1295400" cy="4953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3679567" y="4400889"/>
            <a:ext cx="489466" cy="228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>
            <a:off x="4038600" y="4759922"/>
            <a:ext cx="1447800" cy="1846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991777" y="3775156"/>
            <a:ext cx="1980023" cy="1355806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3489406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 Value of Financing  (Variable Capital Constraint)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56657" y="48522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 Region</a:t>
            </a:r>
            <a:endParaRPr lang="en-US" dirty="0"/>
          </a:p>
        </p:txBody>
      </p:sp>
      <p:cxnSp>
        <p:nvCxnSpPr>
          <p:cNvPr id="36" name="Elbow Connector 35"/>
          <p:cNvCxnSpPr/>
          <p:nvPr/>
        </p:nvCxnSpPr>
        <p:spPr>
          <a:xfrm flipV="1">
            <a:off x="914400" y="4575256"/>
            <a:ext cx="1752600" cy="26429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2667000" y="4411188"/>
            <a:ext cx="2286000" cy="164068"/>
          </a:xfrm>
          <a:prstGeom prst="bentConnector3">
            <a:avLst>
              <a:gd name="adj1" fmla="val 29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953000" y="4031218"/>
            <a:ext cx="381000" cy="247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066800" y="5036921"/>
            <a:ext cx="4898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162300" y="5036921"/>
            <a:ext cx="4953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 rot="5400000">
            <a:off x="610189" y="3509045"/>
            <a:ext cx="1447800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447800" y="3277778"/>
            <a:ext cx="704262" cy="684622"/>
          </a:xfrm>
          <a:prstGeom prst="ellips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ODFI in Practice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23540"/>
              </p:ext>
            </p:extLst>
          </p:nvPr>
        </p:nvGraphicFramePr>
        <p:xfrm>
          <a:off x="457202" y="1828802"/>
          <a:ext cx="8229595" cy="4267266"/>
        </p:xfrm>
        <a:graphic>
          <a:graphicData uri="http://schemas.openxmlformats.org/drawingml/2006/table">
            <a:tbl>
              <a:tblPr firstRow="1" firstCol="1" bandRow="1"/>
              <a:tblGrid>
                <a:gridCol w="914398"/>
                <a:gridCol w="581892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85559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PV Cash Inflows (mill dollars)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Offer Price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PV (per dollar Invested)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NPV (per dollar Invested)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 Horizon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Imputed Volatility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CCA Drawdown Value per dollar invested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 NPV (per dollar invested)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Cumulative Investment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Cumulative Budget Constraint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(mill dollars)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(mill dollars)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(mill dollars)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Office prop.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Retail prop.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Electric Distr.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Timberland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Farmland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Debt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Office</a:t>
                      </a:r>
                      <a:r>
                        <a:rPr lang="en-US" sz="10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prop.</a:t>
                      </a:r>
                      <a:r>
                        <a:rPr lang="en-US" sz="10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8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Investment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Warehouse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Objective: MVO vs. ODFI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MVO</m:t>
                    </m:r>
                    <m: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Objective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	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sz="1500" i="1" dirty="0" smtClean="0"/>
                  <a:t>(ignoring the impact of a risk aversion coefficient)</a:t>
                </a:r>
                <a:endParaRPr lang="en-US" sz="1500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ODF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</m:t>
                    </m:r>
                    <m: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Objective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 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 lvl="2" indent="0">
                  <a:buClrTx/>
                  <a:buNone/>
                </a:pPr>
                <a:r>
                  <a:rPr lang="en-US" sz="1500" i="1" dirty="0" smtClean="0"/>
                  <a:t>P is a p value under normal distribution corresponding to the cutoff region.</a:t>
                </a:r>
              </a:p>
              <a:p>
                <a:pPr marL="400050" lvl="2" indent="0">
                  <a:buClrTx/>
                  <a:buNone/>
                </a:pPr>
                <a:endParaRPr lang="en-US" sz="1500" i="1" dirty="0"/>
              </a:p>
              <a:p>
                <a:pPr marL="400050" lvl="2" indent="0">
                  <a:buClrTx/>
                  <a:buNone/>
                </a:pPr>
                <a:r>
                  <a:rPr lang="en-US" sz="1500" b="1" i="1" dirty="0" smtClean="0"/>
                  <a:t>This expression is more involved than MVO, as it recognizes the investment downside potential, in specific, and the interaction of the mean and volatility with the offer price.</a:t>
                </a:r>
                <a:endParaRPr lang="en-US" sz="1500" b="1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the ODFI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smtClean="0"/>
              <a:t>The option-based ODFI model is particularly well suited to incorporate, the “option to wait” for the investor to invest.  This relates to: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900" dirty="0"/>
          </a:p>
          <a:p>
            <a:pPr lvl="1"/>
            <a:r>
              <a:rPr lang="en-US" sz="1900" dirty="0" smtClean="0"/>
              <a:t>The potential that frequency of offered deals changes in slower economies than booming economies</a:t>
            </a:r>
          </a:p>
          <a:p>
            <a:pPr lvl="2"/>
            <a:r>
              <a:rPr lang="en-US" sz="1900" dirty="0" smtClean="0"/>
              <a:t>Only cash-strapped owners will sell at depressed prices</a:t>
            </a:r>
          </a:p>
          <a:p>
            <a:pPr lvl="2"/>
            <a:endParaRPr lang="en-US" sz="1900" dirty="0"/>
          </a:p>
          <a:p>
            <a:pPr lvl="1"/>
            <a:r>
              <a:rPr lang="en-US" sz="1900" dirty="0" smtClean="0"/>
              <a:t>However the deals that would appear in a distressed market might offer better entry point for an investor and hence better payoff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 smtClean="0"/>
              <a:t>A liquidity </a:t>
            </a:r>
            <a:r>
              <a:rPr lang="en-US" sz="1900" dirty="0"/>
              <a:t>probability</a:t>
            </a:r>
            <a:r>
              <a:rPr lang="en-US" sz="1900" dirty="0" smtClean="0"/>
              <a:t> distribution of outcomes can then be constructed conditional on the state of the economy and incorporated in the ODFI option pricing.</a:t>
            </a:r>
          </a:p>
          <a:p>
            <a:pPr lvl="1"/>
            <a:endParaRPr lang="en-US" sz="1900" dirty="0" smtClean="0"/>
          </a:p>
          <a:p>
            <a:pPr marL="914400" lvl="2" indent="0">
              <a:buNone/>
            </a:pP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5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is important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200" dirty="0" smtClean="0"/>
              <a:t>It has been a de-facto rule that the real estate investment process has been </a:t>
            </a:r>
            <a:r>
              <a:rPr lang="en-US" sz="2200" dirty="0" err="1" smtClean="0"/>
              <a:t>siloed</a:t>
            </a:r>
            <a:r>
              <a:rPr lang="en-US" sz="2200" dirty="0" smtClean="0"/>
              <a:t> away from most widely accepted quant practices</a:t>
            </a:r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sz="2200" dirty="0" smtClean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200" dirty="0" smtClean="0"/>
              <a:t>Two schools of thought bring unique core competencies to the table:</a:t>
            </a:r>
          </a:p>
          <a:p>
            <a:pPr lvl="1">
              <a:spcBef>
                <a:spcPts val="160"/>
              </a:spcBef>
            </a:pPr>
            <a:r>
              <a:rPr lang="en-US" sz="2200" dirty="0" smtClean="0"/>
              <a:t>Quant: Rigor of estimation and aggregation to overall risk</a:t>
            </a:r>
          </a:p>
          <a:p>
            <a:pPr lvl="1">
              <a:spcBef>
                <a:spcPts val="160"/>
              </a:spcBef>
            </a:pPr>
            <a:r>
              <a:rPr lang="en-US" sz="2200" dirty="0" smtClean="0"/>
              <a:t>Fundamental:  On-the-ground experience with the fundamentals of illiquid asset investing</a:t>
            </a:r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sz="2200" dirty="0" smtClean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200" dirty="0" smtClean="0"/>
              <a:t>Combining the two will produce multiple benefits to the quality of the illiquid asset investment process</a:t>
            </a:r>
          </a:p>
          <a:p>
            <a:pPr lvl="1">
              <a:spcBef>
                <a:spcPts val="160"/>
              </a:spcBef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700" dirty="0" smtClean="0"/>
              <a:t>For </a:t>
            </a:r>
            <a:r>
              <a:rPr lang="en-US" sz="1700" dirty="0"/>
              <a:t>too long real estate deal selection has been tied up </a:t>
            </a:r>
            <a:r>
              <a:rPr lang="en-US" sz="1700" dirty="0" smtClean="0"/>
              <a:t>like Gulliver in regards to optimal investing:  </a:t>
            </a:r>
          </a:p>
          <a:p>
            <a:pPr lvl="1"/>
            <a:r>
              <a:rPr lang="en-US" sz="1700" dirty="0" smtClean="0"/>
              <a:t>Agency problems and competitive bid situations have lead to no-win situations where winners and losers make suboptimal decisions due to lack of hard criteria</a:t>
            </a:r>
          </a:p>
          <a:p>
            <a:pPr lvl="1"/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Using a real estate risk model and fundamental inputs, ODFI allows users to quickly rank in rigorous fashion all available investment deals by their risk-adjusted NPV in descending order, and find the cut-off point that matches their capital budgeting constraints; 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/>
              <a:t>The </a:t>
            </a:r>
            <a:r>
              <a:rPr lang="en-US" sz="1700" dirty="0" smtClean="0"/>
              <a:t>ODFI methodology </a:t>
            </a:r>
            <a:r>
              <a:rPr lang="en-US" sz="1700" dirty="0"/>
              <a:t>(which unlike MVO is </a:t>
            </a:r>
            <a:r>
              <a:rPr lang="en-US" sz="1700" dirty="0" smtClean="0"/>
              <a:t>multi-period</a:t>
            </a:r>
            <a:r>
              <a:rPr lang="en-US" sz="1700" dirty="0"/>
              <a:t>) </a:t>
            </a:r>
            <a:r>
              <a:rPr lang="en-US" sz="1700" dirty="0" smtClean="0"/>
              <a:t>is very well suited for the investment horizons of illiquid asset investors.  It also offers the more intuitive measure of risk – expected loss, and process – capital budgeting, both of which are a good fit to the investment culture an practice in the field and thus improve the acceptance level.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Illiquid Asset Investment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724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700" dirty="0" smtClean="0"/>
              <a:t>Investment process varies from investor to investor:</a:t>
            </a:r>
          </a:p>
          <a:p>
            <a:pPr lvl="1"/>
            <a:r>
              <a:rPr lang="en-US" sz="1700" dirty="0" smtClean="0"/>
              <a:t>Single purpose investor focused by land use, geography, and/or strategy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Larger investor needs more flexible and may require possibly some formal “queuing” system for allocating deals across funds</a:t>
            </a:r>
          </a:p>
          <a:p>
            <a:pPr lvl="1"/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Regardless of size, all investors face the same problem:</a:t>
            </a:r>
          </a:p>
          <a:p>
            <a:pPr lvl="1"/>
            <a:r>
              <a:rPr lang="en-US" sz="1700" dirty="0" smtClean="0"/>
              <a:t>The investable universe at any given time is unknown.  Investors receive investment deals based on their size, previous activity, reputation - even the largest and most active do not see every deal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Capital market and economic conditions affect  deal flow:  during downturns because deals are withheld; during booms bidding wars decrease decision time</a:t>
            </a:r>
          </a:p>
          <a:p>
            <a:pPr marL="457200" lvl="1" indent="0">
              <a:buNone/>
            </a:pPr>
            <a:endParaRPr lang="en-US" sz="1700" dirty="0"/>
          </a:p>
          <a:p>
            <a:pPr lvl="1"/>
            <a:r>
              <a:rPr lang="en-US" sz="1700" dirty="0"/>
              <a:t>Makes it difficult to rebalance portfolio in a timely and efficient manner</a:t>
            </a:r>
          </a:p>
          <a:p>
            <a:pPr lvl="1"/>
            <a:endParaRPr lang="en-US" dirty="0" smtClean="0"/>
          </a:p>
          <a:p>
            <a:pPr lvl="1"/>
            <a:endParaRPr lang="en-US" sz="1900" dirty="0" smtClean="0"/>
          </a:p>
          <a:p>
            <a:pPr lvl="2"/>
            <a:endParaRPr lang="en-US" sz="1900" dirty="0" smtClean="0"/>
          </a:p>
          <a:p>
            <a:pPr lvl="2"/>
            <a:endParaRPr lang="en-US" sz="19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Illiquids Investment Process: Bidding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900" dirty="0" smtClean="0"/>
              <a:t>Asymmetric bidding between buyers and sellers over a differentiated product (the illiquid asset) creates incentives to overpay:</a:t>
            </a:r>
          </a:p>
          <a:p>
            <a:pPr>
              <a:buFont typeface="Arial" pitchFamily="34" charset="0"/>
              <a:buChar char="•"/>
            </a:pPr>
            <a:endParaRPr lang="en-US" sz="1900" dirty="0" smtClean="0"/>
          </a:p>
          <a:p>
            <a:pPr lvl="1"/>
            <a:r>
              <a:rPr lang="en-US" sz="1900" dirty="0" smtClean="0"/>
              <a:t>Little time for buyer to contemplate the impact of a revised upward bid 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Behavioral biases – win the bid rather than invest well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Reputation – managers have limited time to invest on behalf of sponsors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REITs – legal implications to stay invested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Illiquids Investment Process: Bidding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winning bidder that has overpaid has:</a:t>
            </a:r>
          </a:p>
          <a:p>
            <a:pPr lvl="1"/>
            <a:r>
              <a:rPr lang="en-US" dirty="0" smtClean="0"/>
              <a:t>Reduced potential return</a:t>
            </a:r>
          </a:p>
          <a:p>
            <a:pPr lvl="1"/>
            <a:r>
              <a:rPr lang="en-US" dirty="0" smtClean="0"/>
              <a:t>Simultaneously increased the uncertainty of the size of loss</a:t>
            </a:r>
          </a:p>
          <a:p>
            <a:pPr lvl="1"/>
            <a:r>
              <a:rPr lang="en-US" dirty="0" smtClean="0"/>
              <a:t>Potential increased correlation with other assets:</a:t>
            </a:r>
          </a:p>
          <a:p>
            <a:pPr lvl="2"/>
            <a:r>
              <a:rPr lang="en-US" dirty="0" smtClean="0"/>
              <a:t>due to pervasive bias from pressure to win and stay invested as a matter of investment practice</a:t>
            </a:r>
          </a:p>
          <a:p>
            <a:pPr lvl="3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Losers are forced to move down “food chain”, with more pressure to add “lesser” assets at “higher” prices taking on more risk for less reward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STRIKING THE BALANCE:</a:t>
            </a:r>
            <a:r>
              <a:rPr lang="en-US" dirty="0" smtClean="0"/>
              <a:t> Setting the correct risk-adjusted upper limit is paramount for the illiquid asset investment process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9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ODFI - The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000" b="1" dirty="0" smtClean="0"/>
              <a:t>(1) Fundamental:</a:t>
            </a:r>
            <a:r>
              <a:rPr lang="en-US" sz="2000" dirty="0" smtClean="0"/>
              <a:t> Knowledge, or reasonable expectation, of the fundamental of individual deals in the deal flow, to estimate NPV</a:t>
            </a:r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000" b="1" dirty="0" smtClean="0"/>
              <a:t>(2) Quant:</a:t>
            </a:r>
            <a:r>
              <a:rPr lang="en-US" sz="2000" dirty="0" smtClean="0"/>
              <a:t> Basic Portfolio Theory to capture the incremental impact of proposed investment deals to existing portfolio volatility</a:t>
            </a:r>
            <a:endParaRPr lang="en-US" sz="2000" dirty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000" b="1" dirty="0" smtClean="0"/>
              <a:t>(3) Quant</a:t>
            </a:r>
            <a:r>
              <a:rPr lang="en-US" sz="2000" b="1" dirty="0"/>
              <a:t>: </a:t>
            </a:r>
            <a:r>
              <a:rPr lang="en-US" sz="2000" b="1" dirty="0" smtClean="0"/>
              <a:t> </a:t>
            </a:r>
            <a:r>
              <a:rPr lang="en-US" sz="2000" dirty="0" smtClean="0"/>
              <a:t>Real option analysis to estimate the expected downside impact of the new asset to portfolio performance</a:t>
            </a:r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r>
              <a:rPr lang="en-US" sz="2000" b="1" dirty="0" smtClean="0"/>
              <a:t>(4) Fundamental</a:t>
            </a:r>
            <a:r>
              <a:rPr lang="en-US" sz="2000" b="1" dirty="0"/>
              <a:t>: </a:t>
            </a:r>
            <a:r>
              <a:rPr lang="en-US" sz="2000" dirty="0" smtClean="0"/>
              <a:t>Capital budgeting, using expected marginal benefit of the particular deals</a:t>
            </a:r>
          </a:p>
          <a:p>
            <a:pPr>
              <a:spcBef>
                <a:spcPts val="160"/>
              </a:spcBef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Calculating baseline NPV of new 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Estimating Net Operating Income (NOI) is the bread-and-butter of brick-and-mortar experts</a:t>
            </a:r>
          </a:p>
          <a:p>
            <a:pPr lvl="1">
              <a:buNone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When discounting, we use the risk-free rate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reason: we will be subtracting explicitly the expected impact of downside performance from baseline NPV to get to “risk-adjusted” NPV.  </a:t>
            </a:r>
          </a:p>
          <a:p>
            <a:pPr>
              <a:buFont typeface="Arial" pitchFamily="34" charset="0"/>
              <a:buChar char="•"/>
            </a:pP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Fundamental Theorem of Asset Pricing:</a:t>
            </a:r>
            <a:r>
              <a:rPr lang="en-US" sz="2200" dirty="0" smtClean="0"/>
              <a:t> This will have identical effect to NPV as calculating a cap rate and using it instead of the risk-free rate</a:t>
            </a:r>
            <a:endParaRPr lang="pt-BR" sz="2200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Estimating Incremental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tenet of Portfolio Theory is that an asset should always to be analyzed in light of its impact on the portfolio, and not in isolation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Therefore we are concerned not with the standalone volatility of the new asset, but with its impact to the existing portfolio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Given a </a:t>
            </a:r>
            <a:r>
              <a:rPr lang="en-US" i="1" dirty="0" smtClean="0"/>
              <a:t>risk model that transcends liquid and illiquid asset classes</a:t>
            </a:r>
            <a:r>
              <a:rPr lang="en-US" dirty="0" smtClean="0"/>
              <a:t>, calculation of the incremental impact of a new asset, or combination of new assets, is a simple algebraic exercise: </a:t>
            </a:r>
          </a:p>
          <a:p>
            <a:pPr lvl="1"/>
            <a:r>
              <a:rPr lang="en-US" dirty="0" smtClean="0"/>
              <a:t>The difference of portfolio volatility with and without the new assets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risk model has to be global and across-asset class because the existing portfolio is global and across-asset class, so incremental impact is captured appropriately.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Illiquids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Northfield models illiquids using a “bottom-up” asset-by-asset approach that is not appraisal-based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Each investment is viewed as a composite asset with:</a:t>
            </a:r>
          </a:p>
          <a:p>
            <a:pPr lvl="1"/>
            <a:r>
              <a:rPr lang="en-US" sz="2000" dirty="0" smtClean="0"/>
              <a:t>Risks based on “steady-state” cash flow  assumptions for existing and expected leases/sources of cash flows</a:t>
            </a:r>
          </a:p>
          <a:p>
            <a:pPr lvl="2"/>
            <a:r>
              <a:rPr lang="en-US" sz="1600" dirty="0" smtClean="0"/>
              <a:t>Uses lease structure, renewal, credit quality of tenants, vacancy dynamics, revenue and expense schedules</a:t>
            </a:r>
          </a:p>
          <a:p>
            <a:pPr lvl="1"/>
            <a:r>
              <a:rPr lang="en-US" sz="2000" dirty="0" smtClean="0"/>
              <a:t>Risks related to mortgage financing (if any) </a:t>
            </a:r>
          </a:p>
          <a:p>
            <a:pPr lvl="2"/>
            <a:r>
              <a:rPr lang="en-US" sz="1600" dirty="0" smtClean="0"/>
              <a:t>Takes into consideration floating rate, fixed rate, interest-only, balloon clauses, prepayment behavior, etc.</a:t>
            </a:r>
            <a:endParaRPr lang="en-US" sz="2000" dirty="0" smtClean="0"/>
          </a:p>
          <a:p>
            <a:pPr lvl="1"/>
            <a:r>
              <a:rPr lang="en-US" sz="2000" dirty="0" smtClean="0"/>
              <a:t>Risks of future fluctuations in market rents/contractual obligations</a:t>
            </a:r>
          </a:p>
          <a:p>
            <a:pPr lvl="2"/>
            <a:r>
              <a:rPr lang="en-US" sz="1600" dirty="0" smtClean="0"/>
              <a:t>Takes into consideration the combined impact of lease rollover, vacancy, renewal, and market volatility of rents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Each component has risk exposures to common risk factors plus idiosyncratic risks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E5250B-E1E9-4A25-85B1-AEBB0CB7356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field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NorthfieldTemplate</Template>
  <TotalTime>11332</TotalTime>
  <Words>1779</Words>
  <Application>Microsoft Office PowerPoint</Application>
  <PresentationFormat>On-screen Show (4:3)</PresentationFormat>
  <Paragraphs>324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Cambria Math</vt:lpstr>
      <vt:lpstr>Calibri</vt:lpstr>
      <vt:lpstr>Univers LT Std 57 Cn</vt:lpstr>
      <vt:lpstr>Times New Roman</vt:lpstr>
      <vt:lpstr>Univers LT Std 47 Cn Lt</vt:lpstr>
      <vt:lpstr>NorthfieldTemplate</vt:lpstr>
      <vt:lpstr>Optimal Deal Flow For Illiquid Assets</vt:lpstr>
      <vt:lpstr>Why this is important </vt:lpstr>
      <vt:lpstr>The Illiquid Asset Investment Process</vt:lpstr>
      <vt:lpstr>Illiquids Investment Process: Bidding</vt:lpstr>
      <vt:lpstr>Illiquids Investment Process: Bidding (cont’d)</vt:lpstr>
      <vt:lpstr>ODFI - The Tools</vt:lpstr>
      <vt:lpstr>Step 1: Calculating baseline NPV of new deals</vt:lpstr>
      <vt:lpstr>Step 2:  Estimating Incremental Volatility</vt:lpstr>
      <vt:lpstr>Modeling Illiquids</vt:lpstr>
      <vt:lpstr>Northfield’s Private Equity Model (con’t)</vt:lpstr>
      <vt:lpstr>Example:  Real Estate Model Results</vt:lpstr>
      <vt:lpstr>Step 3:  Estimating Downside Impact</vt:lpstr>
      <vt:lpstr>Step 3:  Estimating Downside Impact (cont’d)</vt:lpstr>
      <vt:lpstr>Step 4: Calculating Risk-Adjusted NPV</vt:lpstr>
      <vt:lpstr>Step 5: Capital Budgeting</vt:lpstr>
      <vt:lpstr>Step 5: Capital Budgeting (cont’d)</vt:lpstr>
      <vt:lpstr>ODFI in Practice</vt:lpstr>
      <vt:lpstr>Optimal Objective: MVO vs. ODFI</vt:lpstr>
      <vt:lpstr>Extensions to the ODFI Model </vt:lpstr>
      <vt:lpstr>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Emilian</dc:creator>
  <cp:lastModifiedBy>Emilian Belev</cp:lastModifiedBy>
  <cp:revision>848</cp:revision>
  <dcterms:created xsi:type="dcterms:W3CDTF">2012-05-19T16:18:06Z</dcterms:created>
  <dcterms:modified xsi:type="dcterms:W3CDTF">2015-09-14T17:59:32Z</dcterms:modified>
</cp:coreProperties>
</file>